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71" r:id="rId4"/>
    <p:sldId id="258" r:id="rId5"/>
    <p:sldId id="262" r:id="rId6"/>
    <p:sldId id="264" r:id="rId7"/>
    <p:sldId id="263" r:id="rId8"/>
    <p:sldId id="270" r:id="rId9"/>
    <p:sldId id="272" r:id="rId10"/>
    <p:sldId id="269" r:id="rId11"/>
    <p:sldId id="268" r:id="rId12"/>
    <p:sldId id="267" r:id="rId13"/>
    <p:sldId id="266" r:id="rId14"/>
    <p:sldId id="273" r:id="rId15"/>
    <p:sldId id="274" r:id="rId16"/>
    <p:sldId id="275" r:id="rId17"/>
    <p:sldId id="276" r:id="rId18"/>
    <p:sldId id="277" r:id="rId19"/>
    <p:sldId id="282" r:id="rId20"/>
    <p:sldId id="278" r:id="rId21"/>
    <p:sldId id="281" r:id="rId22"/>
    <p:sldId id="279" r:id="rId23"/>
    <p:sldId id="280" r:id="rId2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1E22"/>
    <a:srgbClr val="DA181D"/>
    <a:srgbClr val="454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6" autoAdjust="0"/>
    <p:restoredTop sz="94226" autoAdjust="0"/>
  </p:normalViewPr>
  <p:slideViewPr>
    <p:cSldViewPr snapToGrid="0" showGuides="1">
      <p:cViewPr varScale="1">
        <p:scale>
          <a:sx n="79" d="100"/>
          <a:sy n="79" d="100"/>
        </p:scale>
        <p:origin x="108" y="14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-3139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807342-79F9-4199-9A45-66C9CFCFD9A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CD450C-2210-444F-8703-D437B89FD8B6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b="1" i="0" baseline="0" dirty="0" smtClean="0">
              <a:solidFill>
                <a:srgbClr val="990000"/>
              </a:solidFill>
            </a:rPr>
            <a:t>Документы</a:t>
          </a:r>
          <a:endParaRPr lang="ru-RU" b="1" i="0" baseline="0" dirty="0">
            <a:solidFill>
              <a:srgbClr val="990000"/>
            </a:solidFill>
          </a:endParaRPr>
        </a:p>
      </dgm:t>
    </dgm:pt>
    <dgm:pt modelId="{1E2122AD-1622-4D73-AACD-C7907053F643}" type="parTrans" cxnId="{E3272670-1985-4FF3-A2E2-A01789FBE311}">
      <dgm:prSet/>
      <dgm:spPr/>
      <dgm:t>
        <a:bodyPr/>
        <a:lstStyle/>
        <a:p>
          <a:endParaRPr lang="ru-RU"/>
        </a:p>
      </dgm:t>
    </dgm:pt>
    <dgm:pt modelId="{F9A90300-894D-4DE3-9F62-4F7ED772753D}" type="sibTrans" cxnId="{E3272670-1985-4FF3-A2E2-A01789FBE311}">
      <dgm:prSet/>
      <dgm:spPr/>
      <dgm:t>
        <a:bodyPr/>
        <a:lstStyle/>
        <a:p>
          <a:endParaRPr lang="ru-RU"/>
        </a:p>
      </dgm:t>
    </dgm:pt>
    <dgm:pt modelId="{8D5C4687-8C24-478F-8897-71908E2E2E93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1800" b="1" i="0" baseline="0" dirty="0" smtClean="0">
              <a:solidFill>
                <a:srgbClr val="990000"/>
              </a:solidFill>
            </a:rPr>
            <a:t>Расходный кассовый ордер</a:t>
          </a:r>
          <a:endParaRPr lang="ru-RU" sz="1800" b="1" i="0" baseline="0" dirty="0">
            <a:solidFill>
              <a:srgbClr val="990000"/>
            </a:solidFill>
          </a:endParaRPr>
        </a:p>
      </dgm:t>
    </dgm:pt>
    <dgm:pt modelId="{9CB7D7F7-57EF-44FF-A4B8-283B3192F264}" type="parTrans" cxnId="{77E7BB16-D7C5-47A3-AE58-05BB87EC8497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/>
        </a:p>
      </dgm:t>
    </dgm:pt>
    <dgm:pt modelId="{4F29C8FF-02B3-42AD-A8A8-939F525EF00A}" type="sibTrans" cxnId="{77E7BB16-D7C5-47A3-AE58-05BB87EC8497}">
      <dgm:prSet/>
      <dgm:spPr/>
      <dgm:t>
        <a:bodyPr/>
        <a:lstStyle/>
        <a:p>
          <a:endParaRPr lang="ru-RU"/>
        </a:p>
      </dgm:t>
    </dgm:pt>
    <dgm:pt modelId="{20F29463-E19F-4A3E-A24D-D5548B837F39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1800" b="1" baseline="0" dirty="0" smtClean="0">
              <a:solidFill>
                <a:srgbClr val="990000"/>
              </a:solidFill>
            </a:rPr>
            <a:t>Приходный кассовый ордер</a:t>
          </a:r>
          <a:endParaRPr lang="ru-RU" sz="1800" b="1" baseline="0" dirty="0">
            <a:solidFill>
              <a:srgbClr val="990000"/>
            </a:solidFill>
          </a:endParaRPr>
        </a:p>
      </dgm:t>
    </dgm:pt>
    <dgm:pt modelId="{3076463F-2B35-4675-AF42-AE570393FC84}" type="parTrans" cxnId="{4763CF19-A5F6-4ED3-B5C0-8C22052EF89C}">
      <dgm:prSet/>
      <dgm:spPr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/>
        </a:p>
      </dgm:t>
    </dgm:pt>
    <dgm:pt modelId="{451F28CA-2680-4298-8434-0812F0ED62F6}" type="sibTrans" cxnId="{4763CF19-A5F6-4ED3-B5C0-8C22052EF89C}">
      <dgm:prSet/>
      <dgm:spPr/>
      <dgm:t>
        <a:bodyPr/>
        <a:lstStyle/>
        <a:p>
          <a:endParaRPr lang="ru-RU"/>
        </a:p>
      </dgm:t>
    </dgm:pt>
    <dgm:pt modelId="{0A853F59-19F9-4A88-8EB4-9630FAF0B28E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b="1" i="0" baseline="0" dirty="0" smtClean="0">
              <a:solidFill>
                <a:srgbClr val="990000"/>
              </a:solidFill>
            </a:rPr>
            <a:t>Отчеты</a:t>
          </a:r>
          <a:endParaRPr lang="ru-RU" b="1" i="0" baseline="0" dirty="0">
            <a:solidFill>
              <a:srgbClr val="990000"/>
            </a:solidFill>
          </a:endParaRPr>
        </a:p>
      </dgm:t>
    </dgm:pt>
    <dgm:pt modelId="{30C08395-F976-492B-A8F4-34626494D752}" type="parTrans" cxnId="{C0EF8837-723A-4258-8769-26989EC604E6}">
      <dgm:prSet/>
      <dgm:spPr/>
      <dgm:t>
        <a:bodyPr/>
        <a:lstStyle/>
        <a:p>
          <a:endParaRPr lang="ru-RU"/>
        </a:p>
      </dgm:t>
    </dgm:pt>
    <dgm:pt modelId="{0FB39E79-0579-45D8-B424-A9883A271C96}" type="sibTrans" cxnId="{C0EF8837-723A-4258-8769-26989EC604E6}">
      <dgm:prSet/>
      <dgm:spPr/>
      <dgm:t>
        <a:bodyPr/>
        <a:lstStyle/>
        <a:p>
          <a:endParaRPr lang="ru-RU"/>
        </a:p>
      </dgm:t>
    </dgm:pt>
    <dgm:pt modelId="{0A3C7E9F-FC36-43C1-87E0-E96016725C6A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1800" b="1" dirty="0" smtClean="0">
              <a:solidFill>
                <a:srgbClr val="990000"/>
              </a:solidFill>
            </a:rPr>
            <a:t>Кассовая книга</a:t>
          </a:r>
          <a:endParaRPr lang="ru-RU" sz="1800" b="1" dirty="0">
            <a:solidFill>
              <a:srgbClr val="990000"/>
            </a:solidFill>
          </a:endParaRPr>
        </a:p>
      </dgm:t>
    </dgm:pt>
    <dgm:pt modelId="{39D79AAF-61A2-4556-AD61-78787A9FA8FA}" type="parTrans" cxnId="{19C9BAB2-EFD1-4335-A4D3-4810DD586F85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/>
        </a:p>
      </dgm:t>
    </dgm:pt>
    <dgm:pt modelId="{EA33F498-57A5-4EE6-B707-65FE0156FFC2}" type="sibTrans" cxnId="{19C9BAB2-EFD1-4335-A4D3-4810DD586F85}">
      <dgm:prSet/>
      <dgm:spPr/>
      <dgm:t>
        <a:bodyPr/>
        <a:lstStyle/>
        <a:p>
          <a:endParaRPr lang="ru-RU"/>
        </a:p>
      </dgm:t>
    </dgm:pt>
    <dgm:pt modelId="{0B76184C-542D-43C5-8956-3F2BBFE477F3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1800" b="1" dirty="0" smtClean="0">
              <a:solidFill>
                <a:srgbClr val="990000"/>
              </a:solidFill>
            </a:rPr>
            <a:t>Журнал регистрации кассовых документов</a:t>
          </a:r>
        </a:p>
      </dgm:t>
    </dgm:pt>
    <dgm:pt modelId="{59B5724C-26E4-42F7-B82E-CA56825570F5}" type="parTrans" cxnId="{E67FE46D-69ED-40A8-B6E2-C983A96135EF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/>
        </a:p>
      </dgm:t>
    </dgm:pt>
    <dgm:pt modelId="{49B244F9-4B4A-4A82-83EB-4045B79EC0D4}" type="sibTrans" cxnId="{E67FE46D-69ED-40A8-B6E2-C983A96135EF}">
      <dgm:prSet/>
      <dgm:spPr/>
      <dgm:t>
        <a:bodyPr/>
        <a:lstStyle/>
        <a:p>
          <a:endParaRPr lang="ru-RU"/>
        </a:p>
      </dgm:t>
    </dgm:pt>
    <dgm:pt modelId="{739CD163-3510-4209-8995-2900742023AD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1800" b="1" dirty="0" smtClean="0">
              <a:solidFill>
                <a:srgbClr val="990000"/>
              </a:solidFill>
            </a:rPr>
            <a:t>Книги контроля использования наличных денег (ф. 453 и ф.454)</a:t>
          </a:r>
        </a:p>
      </dgm:t>
    </dgm:pt>
    <dgm:pt modelId="{0E6827D7-23ED-4006-B9C9-A64D0E80F246}" type="parTrans" cxnId="{2488AB75-268F-4EDD-BDB3-69F2DE3CFF72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/>
        </a:p>
      </dgm:t>
    </dgm:pt>
    <dgm:pt modelId="{AD545B99-13A1-4EBC-BD4B-71303FAE75AA}" type="sibTrans" cxnId="{2488AB75-268F-4EDD-BDB3-69F2DE3CFF72}">
      <dgm:prSet/>
      <dgm:spPr/>
      <dgm:t>
        <a:bodyPr/>
        <a:lstStyle/>
        <a:p>
          <a:endParaRPr lang="ru-RU"/>
        </a:p>
      </dgm:t>
    </dgm:pt>
    <dgm:pt modelId="{412BD8C3-EE83-4EEE-B874-8FCE6B1E39DD}" type="pres">
      <dgm:prSet presAssocID="{85807342-79F9-4199-9A45-66C9CFCFD9A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713B4D9-6E29-4648-900A-905D67AD7562}" type="pres">
      <dgm:prSet presAssocID="{FBCD450C-2210-444F-8703-D437B89FD8B6}" presName="root" presStyleCnt="0"/>
      <dgm:spPr/>
    </dgm:pt>
    <dgm:pt modelId="{FEEE4441-E4E8-4461-9C0E-20671569283A}" type="pres">
      <dgm:prSet presAssocID="{FBCD450C-2210-444F-8703-D437B89FD8B6}" presName="rootComposite" presStyleCnt="0"/>
      <dgm:spPr/>
    </dgm:pt>
    <dgm:pt modelId="{3ED57F38-EBC0-4DD1-BA09-BB54AF341497}" type="pres">
      <dgm:prSet presAssocID="{FBCD450C-2210-444F-8703-D437B89FD8B6}" presName="rootText" presStyleLbl="node1" presStyleIdx="0" presStyleCnt="2" custLinFactNeighborX="-58930"/>
      <dgm:spPr/>
      <dgm:t>
        <a:bodyPr/>
        <a:lstStyle/>
        <a:p>
          <a:endParaRPr lang="ru-RU"/>
        </a:p>
      </dgm:t>
    </dgm:pt>
    <dgm:pt modelId="{1C48472E-3598-4EAF-9409-E7B71FD8778E}" type="pres">
      <dgm:prSet presAssocID="{FBCD450C-2210-444F-8703-D437B89FD8B6}" presName="rootConnector" presStyleLbl="node1" presStyleIdx="0" presStyleCnt="2"/>
      <dgm:spPr/>
      <dgm:t>
        <a:bodyPr/>
        <a:lstStyle/>
        <a:p>
          <a:endParaRPr lang="ru-RU"/>
        </a:p>
      </dgm:t>
    </dgm:pt>
    <dgm:pt modelId="{B2A5C9FE-8C8E-4B4A-B344-8D72E9AC30F2}" type="pres">
      <dgm:prSet presAssocID="{FBCD450C-2210-444F-8703-D437B89FD8B6}" presName="childShape" presStyleCnt="0"/>
      <dgm:spPr/>
    </dgm:pt>
    <dgm:pt modelId="{48A9B699-E5A3-45D9-B8A5-7ADCDF634457}" type="pres">
      <dgm:prSet presAssocID="{9CB7D7F7-57EF-44FF-A4B8-283B3192F264}" presName="Name13" presStyleLbl="parChTrans1D2" presStyleIdx="0" presStyleCnt="5"/>
      <dgm:spPr/>
      <dgm:t>
        <a:bodyPr/>
        <a:lstStyle/>
        <a:p>
          <a:endParaRPr lang="ru-RU"/>
        </a:p>
      </dgm:t>
    </dgm:pt>
    <dgm:pt modelId="{9AD594D0-3D6B-4F4B-842B-D40A442D4F1E}" type="pres">
      <dgm:prSet presAssocID="{8D5C4687-8C24-478F-8897-71908E2E2E93}" presName="childText" presStyleLbl="bgAcc1" presStyleIdx="0" presStyleCnt="5" custScaleX="121779" custScaleY="158450" custLinFactNeighborX="-59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31DBE4-EEDB-4A4C-B99F-C65B678C4502}" type="pres">
      <dgm:prSet presAssocID="{3076463F-2B35-4675-AF42-AE570393FC84}" presName="Name13" presStyleLbl="parChTrans1D2" presStyleIdx="1" presStyleCnt="5"/>
      <dgm:spPr/>
      <dgm:t>
        <a:bodyPr/>
        <a:lstStyle/>
        <a:p>
          <a:endParaRPr lang="ru-RU"/>
        </a:p>
      </dgm:t>
    </dgm:pt>
    <dgm:pt modelId="{2636B5F8-7795-4361-A103-FBD0342FEFBD}" type="pres">
      <dgm:prSet presAssocID="{20F29463-E19F-4A3E-A24D-D5548B837F39}" presName="childText" presStyleLbl="bgAcc1" presStyleIdx="1" presStyleCnt="5" custScaleX="121779" custScaleY="142772" custLinFactNeighborX="-59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8B4549-7941-4773-B0EF-43A08A6E7837}" type="pres">
      <dgm:prSet presAssocID="{0A853F59-19F9-4A88-8EB4-9630FAF0B28E}" presName="root" presStyleCnt="0"/>
      <dgm:spPr/>
    </dgm:pt>
    <dgm:pt modelId="{91026B28-53ED-4BFC-81C2-B810E390C951}" type="pres">
      <dgm:prSet presAssocID="{0A853F59-19F9-4A88-8EB4-9630FAF0B28E}" presName="rootComposite" presStyleCnt="0"/>
      <dgm:spPr/>
    </dgm:pt>
    <dgm:pt modelId="{996BD725-5719-4E9B-A4B4-FE40316570EE}" type="pres">
      <dgm:prSet presAssocID="{0A853F59-19F9-4A88-8EB4-9630FAF0B28E}" presName="rootText" presStyleLbl="node1" presStyleIdx="1" presStyleCnt="2" custLinFactNeighborX="25131"/>
      <dgm:spPr/>
      <dgm:t>
        <a:bodyPr/>
        <a:lstStyle/>
        <a:p>
          <a:endParaRPr lang="ru-RU"/>
        </a:p>
      </dgm:t>
    </dgm:pt>
    <dgm:pt modelId="{11E55970-568B-4589-BEB3-141FAD00639E}" type="pres">
      <dgm:prSet presAssocID="{0A853F59-19F9-4A88-8EB4-9630FAF0B28E}" presName="rootConnector" presStyleLbl="node1" presStyleIdx="1" presStyleCnt="2"/>
      <dgm:spPr/>
      <dgm:t>
        <a:bodyPr/>
        <a:lstStyle/>
        <a:p>
          <a:endParaRPr lang="ru-RU"/>
        </a:p>
      </dgm:t>
    </dgm:pt>
    <dgm:pt modelId="{1107558D-0D34-4608-93C7-A958566632D1}" type="pres">
      <dgm:prSet presAssocID="{0A853F59-19F9-4A88-8EB4-9630FAF0B28E}" presName="childShape" presStyleCnt="0"/>
      <dgm:spPr/>
    </dgm:pt>
    <dgm:pt modelId="{E59F51B0-E1B1-46E9-9478-05C1EF41C36F}" type="pres">
      <dgm:prSet presAssocID="{39D79AAF-61A2-4556-AD61-78787A9FA8FA}" presName="Name13" presStyleLbl="parChTrans1D2" presStyleIdx="2" presStyleCnt="5"/>
      <dgm:spPr/>
      <dgm:t>
        <a:bodyPr/>
        <a:lstStyle/>
        <a:p>
          <a:endParaRPr lang="ru-RU"/>
        </a:p>
      </dgm:t>
    </dgm:pt>
    <dgm:pt modelId="{92B60816-B374-4466-955A-FD378AFB19CF}" type="pres">
      <dgm:prSet presAssocID="{0A3C7E9F-FC36-43C1-87E0-E96016725C6A}" presName="childText" presStyleLbl="bgAcc1" presStyleIdx="2" presStyleCnt="5" custScaleX="215568" custLinFactNeighborX="31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06EF81-A9F2-4262-87F1-57943DF5CC36}" type="pres">
      <dgm:prSet presAssocID="{59B5724C-26E4-42F7-B82E-CA56825570F5}" presName="Name13" presStyleLbl="parChTrans1D2" presStyleIdx="3" presStyleCnt="5"/>
      <dgm:spPr/>
      <dgm:t>
        <a:bodyPr/>
        <a:lstStyle/>
        <a:p>
          <a:endParaRPr lang="ru-RU"/>
        </a:p>
      </dgm:t>
    </dgm:pt>
    <dgm:pt modelId="{BD67D70D-878A-437A-AC43-DDB6EC98BD13}" type="pres">
      <dgm:prSet presAssocID="{0B76184C-542D-43C5-8956-3F2BBFE477F3}" presName="childText" presStyleLbl="bgAcc1" presStyleIdx="3" presStyleCnt="5" custScaleX="215568" custLinFactNeighborX="31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78BD02-8DD3-46EE-845D-52500FFC5AD9}" type="pres">
      <dgm:prSet presAssocID="{0E6827D7-23ED-4006-B9C9-A64D0E80F246}" presName="Name13" presStyleLbl="parChTrans1D2" presStyleIdx="4" presStyleCnt="5"/>
      <dgm:spPr/>
      <dgm:t>
        <a:bodyPr/>
        <a:lstStyle/>
        <a:p>
          <a:endParaRPr lang="ru-RU"/>
        </a:p>
      </dgm:t>
    </dgm:pt>
    <dgm:pt modelId="{9ED29C3A-09B8-44CE-9BFE-3EC162F38BDB}" type="pres">
      <dgm:prSet presAssocID="{739CD163-3510-4209-8995-2900742023AD}" presName="childText" presStyleLbl="bgAcc1" presStyleIdx="4" presStyleCnt="5" custScaleX="215568" custScaleY="117149" custLinFactNeighborX="31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A3D25D-F17F-4928-B957-837A5E8BB778}" type="presOf" srcId="{85807342-79F9-4199-9A45-66C9CFCFD9AF}" destId="{412BD8C3-EE83-4EEE-B874-8FCE6B1E39DD}" srcOrd="0" destOrd="0" presId="urn:microsoft.com/office/officeart/2005/8/layout/hierarchy3"/>
    <dgm:cxn modelId="{4F32C699-90AD-48B8-8E9D-87B293C3CAB9}" type="presOf" srcId="{0B76184C-542D-43C5-8956-3F2BBFE477F3}" destId="{BD67D70D-878A-437A-AC43-DDB6EC98BD13}" srcOrd="0" destOrd="0" presId="urn:microsoft.com/office/officeart/2005/8/layout/hierarchy3"/>
    <dgm:cxn modelId="{28658356-C6BD-4F4E-9A72-28FDF1B17491}" type="presOf" srcId="{3076463F-2B35-4675-AF42-AE570393FC84}" destId="{CA31DBE4-EEDB-4A4C-B99F-C65B678C4502}" srcOrd="0" destOrd="0" presId="urn:microsoft.com/office/officeart/2005/8/layout/hierarchy3"/>
    <dgm:cxn modelId="{19C9BAB2-EFD1-4335-A4D3-4810DD586F85}" srcId="{0A853F59-19F9-4A88-8EB4-9630FAF0B28E}" destId="{0A3C7E9F-FC36-43C1-87E0-E96016725C6A}" srcOrd="0" destOrd="0" parTransId="{39D79AAF-61A2-4556-AD61-78787A9FA8FA}" sibTransId="{EA33F498-57A5-4EE6-B707-65FE0156FFC2}"/>
    <dgm:cxn modelId="{1715EE00-AE66-46EA-B5E4-6C0715D61D7E}" type="presOf" srcId="{39D79AAF-61A2-4556-AD61-78787A9FA8FA}" destId="{E59F51B0-E1B1-46E9-9478-05C1EF41C36F}" srcOrd="0" destOrd="0" presId="urn:microsoft.com/office/officeart/2005/8/layout/hierarchy3"/>
    <dgm:cxn modelId="{8BB706F5-9003-4290-BBFD-E892BAA64C66}" type="presOf" srcId="{0E6827D7-23ED-4006-B9C9-A64D0E80F246}" destId="{0978BD02-8DD3-46EE-845D-52500FFC5AD9}" srcOrd="0" destOrd="0" presId="urn:microsoft.com/office/officeart/2005/8/layout/hierarchy3"/>
    <dgm:cxn modelId="{7F3837CD-895E-4C7B-92AC-1F7B181B4B18}" type="presOf" srcId="{0A3C7E9F-FC36-43C1-87E0-E96016725C6A}" destId="{92B60816-B374-4466-955A-FD378AFB19CF}" srcOrd="0" destOrd="0" presId="urn:microsoft.com/office/officeart/2005/8/layout/hierarchy3"/>
    <dgm:cxn modelId="{56472B85-17A4-4F04-843D-810A98D8873A}" type="presOf" srcId="{739CD163-3510-4209-8995-2900742023AD}" destId="{9ED29C3A-09B8-44CE-9BFE-3EC162F38BDB}" srcOrd="0" destOrd="0" presId="urn:microsoft.com/office/officeart/2005/8/layout/hierarchy3"/>
    <dgm:cxn modelId="{868B1AD1-F61B-412A-AB9C-3B1334031CED}" type="presOf" srcId="{FBCD450C-2210-444F-8703-D437B89FD8B6}" destId="{3ED57F38-EBC0-4DD1-BA09-BB54AF341497}" srcOrd="0" destOrd="0" presId="urn:microsoft.com/office/officeart/2005/8/layout/hierarchy3"/>
    <dgm:cxn modelId="{4EA81FEE-186B-480F-BE46-DCD4A95BD069}" type="presOf" srcId="{9CB7D7F7-57EF-44FF-A4B8-283B3192F264}" destId="{48A9B699-E5A3-45D9-B8A5-7ADCDF634457}" srcOrd="0" destOrd="0" presId="urn:microsoft.com/office/officeart/2005/8/layout/hierarchy3"/>
    <dgm:cxn modelId="{9EF1736F-1FFA-4B2B-B22D-6C3135F42C7C}" type="presOf" srcId="{FBCD450C-2210-444F-8703-D437B89FD8B6}" destId="{1C48472E-3598-4EAF-9409-E7B71FD8778E}" srcOrd="1" destOrd="0" presId="urn:microsoft.com/office/officeart/2005/8/layout/hierarchy3"/>
    <dgm:cxn modelId="{195F8B1D-60BC-4C41-AAAB-D7CCEC5C7172}" type="presOf" srcId="{59B5724C-26E4-42F7-B82E-CA56825570F5}" destId="{5406EF81-A9F2-4262-87F1-57943DF5CC36}" srcOrd="0" destOrd="0" presId="urn:microsoft.com/office/officeart/2005/8/layout/hierarchy3"/>
    <dgm:cxn modelId="{8D0FE593-7D98-4CFC-B271-542BB28705EB}" type="presOf" srcId="{0A853F59-19F9-4A88-8EB4-9630FAF0B28E}" destId="{996BD725-5719-4E9B-A4B4-FE40316570EE}" srcOrd="0" destOrd="0" presId="urn:microsoft.com/office/officeart/2005/8/layout/hierarchy3"/>
    <dgm:cxn modelId="{C0EF8837-723A-4258-8769-26989EC604E6}" srcId="{85807342-79F9-4199-9A45-66C9CFCFD9AF}" destId="{0A853F59-19F9-4A88-8EB4-9630FAF0B28E}" srcOrd="1" destOrd="0" parTransId="{30C08395-F976-492B-A8F4-34626494D752}" sibTransId="{0FB39E79-0579-45D8-B424-A9883A271C96}"/>
    <dgm:cxn modelId="{E3272670-1985-4FF3-A2E2-A01789FBE311}" srcId="{85807342-79F9-4199-9A45-66C9CFCFD9AF}" destId="{FBCD450C-2210-444F-8703-D437B89FD8B6}" srcOrd="0" destOrd="0" parTransId="{1E2122AD-1622-4D73-AACD-C7907053F643}" sibTransId="{F9A90300-894D-4DE3-9F62-4F7ED772753D}"/>
    <dgm:cxn modelId="{48198B8B-0E8D-4A48-9470-BE00D70A28BF}" type="presOf" srcId="{20F29463-E19F-4A3E-A24D-D5548B837F39}" destId="{2636B5F8-7795-4361-A103-FBD0342FEFBD}" srcOrd="0" destOrd="0" presId="urn:microsoft.com/office/officeart/2005/8/layout/hierarchy3"/>
    <dgm:cxn modelId="{3B6DB578-58CC-402E-9B92-F1D0C1983927}" type="presOf" srcId="{8D5C4687-8C24-478F-8897-71908E2E2E93}" destId="{9AD594D0-3D6B-4F4B-842B-D40A442D4F1E}" srcOrd="0" destOrd="0" presId="urn:microsoft.com/office/officeart/2005/8/layout/hierarchy3"/>
    <dgm:cxn modelId="{2488AB75-268F-4EDD-BDB3-69F2DE3CFF72}" srcId="{0A853F59-19F9-4A88-8EB4-9630FAF0B28E}" destId="{739CD163-3510-4209-8995-2900742023AD}" srcOrd="2" destOrd="0" parTransId="{0E6827D7-23ED-4006-B9C9-A64D0E80F246}" sibTransId="{AD545B99-13A1-4EBC-BD4B-71303FAE75AA}"/>
    <dgm:cxn modelId="{77E7BB16-D7C5-47A3-AE58-05BB87EC8497}" srcId="{FBCD450C-2210-444F-8703-D437B89FD8B6}" destId="{8D5C4687-8C24-478F-8897-71908E2E2E93}" srcOrd="0" destOrd="0" parTransId="{9CB7D7F7-57EF-44FF-A4B8-283B3192F264}" sibTransId="{4F29C8FF-02B3-42AD-A8A8-939F525EF00A}"/>
    <dgm:cxn modelId="{E67FE46D-69ED-40A8-B6E2-C983A96135EF}" srcId="{0A853F59-19F9-4A88-8EB4-9630FAF0B28E}" destId="{0B76184C-542D-43C5-8956-3F2BBFE477F3}" srcOrd="1" destOrd="0" parTransId="{59B5724C-26E4-42F7-B82E-CA56825570F5}" sibTransId="{49B244F9-4B4A-4A82-83EB-4045B79EC0D4}"/>
    <dgm:cxn modelId="{8230A590-FCBA-4BBF-A54E-DCDE3C9F9C2C}" type="presOf" srcId="{0A853F59-19F9-4A88-8EB4-9630FAF0B28E}" destId="{11E55970-568B-4589-BEB3-141FAD00639E}" srcOrd="1" destOrd="0" presId="urn:microsoft.com/office/officeart/2005/8/layout/hierarchy3"/>
    <dgm:cxn modelId="{4763CF19-A5F6-4ED3-B5C0-8C22052EF89C}" srcId="{FBCD450C-2210-444F-8703-D437B89FD8B6}" destId="{20F29463-E19F-4A3E-A24D-D5548B837F39}" srcOrd="1" destOrd="0" parTransId="{3076463F-2B35-4675-AF42-AE570393FC84}" sibTransId="{451F28CA-2680-4298-8434-0812F0ED62F6}"/>
    <dgm:cxn modelId="{983365CC-B49E-4124-BDA3-205FD12F0524}" type="presParOf" srcId="{412BD8C3-EE83-4EEE-B874-8FCE6B1E39DD}" destId="{6713B4D9-6E29-4648-900A-905D67AD7562}" srcOrd="0" destOrd="0" presId="urn:microsoft.com/office/officeart/2005/8/layout/hierarchy3"/>
    <dgm:cxn modelId="{48D54D33-126C-4C89-9320-A4C5AD19C43C}" type="presParOf" srcId="{6713B4D9-6E29-4648-900A-905D67AD7562}" destId="{FEEE4441-E4E8-4461-9C0E-20671569283A}" srcOrd="0" destOrd="0" presId="urn:microsoft.com/office/officeart/2005/8/layout/hierarchy3"/>
    <dgm:cxn modelId="{85C69332-3C39-4D65-A64B-EA1B4939EBEA}" type="presParOf" srcId="{FEEE4441-E4E8-4461-9C0E-20671569283A}" destId="{3ED57F38-EBC0-4DD1-BA09-BB54AF341497}" srcOrd="0" destOrd="0" presId="urn:microsoft.com/office/officeart/2005/8/layout/hierarchy3"/>
    <dgm:cxn modelId="{D5650B41-0FB8-47C5-BFE4-A056E5F86218}" type="presParOf" srcId="{FEEE4441-E4E8-4461-9C0E-20671569283A}" destId="{1C48472E-3598-4EAF-9409-E7B71FD8778E}" srcOrd="1" destOrd="0" presId="urn:microsoft.com/office/officeart/2005/8/layout/hierarchy3"/>
    <dgm:cxn modelId="{F5BFC7B4-BD4B-4AB9-AB09-57CECC63D6E8}" type="presParOf" srcId="{6713B4D9-6E29-4648-900A-905D67AD7562}" destId="{B2A5C9FE-8C8E-4B4A-B344-8D72E9AC30F2}" srcOrd="1" destOrd="0" presId="urn:microsoft.com/office/officeart/2005/8/layout/hierarchy3"/>
    <dgm:cxn modelId="{3A80E0F2-C114-40DF-A117-BC1B9F567748}" type="presParOf" srcId="{B2A5C9FE-8C8E-4B4A-B344-8D72E9AC30F2}" destId="{48A9B699-E5A3-45D9-B8A5-7ADCDF634457}" srcOrd="0" destOrd="0" presId="urn:microsoft.com/office/officeart/2005/8/layout/hierarchy3"/>
    <dgm:cxn modelId="{DB14D563-140C-4DC6-8DF3-D3C6A9DC99E6}" type="presParOf" srcId="{B2A5C9FE-8C8E-4B4A-B344-8D72E9AC30F2}" destId="{9AD594D0-3D6B-4F4B-842B-D40A442D4F1E}" srcOrd="1" destOrd="0" presId="urn:microsoft.com/office/officeart/2005/8/layout/hierarchy3"/>
    <dgm:cxn modelId="{5F92BCFF-F7F3-41EC-B9FB-F3FAF8CFEF22}" type="presParOf" srcId="{B2A5C9FE-8C8E-4B4A-B344-8D72E9AC30F2}" destId="{CA31DBE4-EEDB-4A4C-B99F-C65B678C4502}" srcOrd="2" destOrd="0" presId="urn:microsoft.com/office/officeart/2005/8/layout/hierarchy3"/>
    <dgm:cxn modelId="{7F1DE992-8E65-4039-8DBA-A5EED10E9203}" type="presParOf" srcId="{B2A5C9FE-8C8E-4B4A-B344-8D72E9AC30F2}" destId="{2636B5F8-7795-4361-A103-FBD0342FEFBD}" srcOrd="3" destOrd="0" presId="urn:microsoft.com/office/officeart/2005/8/layout/hierarchy3"/>
    <dgm:cxn modelId="{4D135669-4520-4392-8B33-AFA68411CE14}" type="presParOf" srcId="{412BD8C3-EE83-4EEE-B874-8FCE6B1E39DD}" destId="{A78B4549-7941-4773-B0EF-43A08A6E7837}" srcOrd="1" destOrd="0" presId="urn:microsoft.com/office/officeart/2005/8/layout/hierarchy3"/>
    <dgm:cxn modelId="{2A7046EC-599B-4014-9869-A0CF4947933C}" type="presParOf" srcId="{A78B4549-7941-4773-B0EF-43A08A6E7837}" destId="{91026B28-53ED-4BFC-81C2-B810E390C951}" srcOrd="0" destOrd="0" presId="urn:microsoft.com/office/officeart/2005/8/layout/hierarchy3"/>
    <dgm:cxn modelId="{A5659E62-F0F1-46FE-A154-6BED33314754}" type="presParOf" srcId="{91026B28-53ED-4BFC-81C2-B810E390C951}" destId="{996BD725-5719-4E9B-A4B4-FE40316570EE}" srcOrd="0" destOrd="0" presId="urn:microsoft.com/office/officeart/2005/8/layout/hierarchy3"/>
    <dgm:cxn modelId="{9B086E24-4818-40D8-8C39-B1379F4ED209}" type="presParOf" srcId="{91026B28-53ED-4BFC-81C2-B810E390C951}" destId="{11E55970-568B-4589-BEB3-141FAD00639E}" srcOrd="1" destOrd="0" presId="urn:microsoft.com/office/officeart/2005/8/layout/hierarchy3"/>
    <dgm:cxn modelId="{7E5E81C6-6E42-4B42-B142-3FA140E84206}" type="presParOf" srcId="{A78B4549-7941-4773-B0EF-43A08A6E7837}" destId="{1107558D-0D34-4608-93C7-A958566632D1}" srcOrd="1" destOrd="0" presId="urn:microsoft.com/office/officeart/2005/8/layout/hierarchy3"/>
    <dgm:cxn modelId="{F043B009-554F-4321-AF21-9BAE65CB9D76}" type="presParOf" srcId="{1107558D-0D34-4608-93C7-A958566632D1}" destId="{E59F51B0-E1B1-46E9-9478-05C1EF41C36F}" srcOrd="0" destOrd="0" presId="urn:microsoft.com/office/officeart/2005/8/layout/hierarchy3"/>
    <dgm:cxn modelId="{484699FA-30B7-4D12-99E1-679CD105E1FC}" type="presParOf" srcId="{1107558D-0D34-4608-93C7-A958566632D1}" destId="{92B60816-B374-4466-955A-FD378AFB19CF}" srcOrd="1" destOrd="0" presId="urn:microsoft.com/office/officeart/2005/8/layout/hierarchy3"/>
    <dgm:cxn modelId="{9D878BAD-E20A-4D90-9348-426839B94CDC}" type="presParOf" srcId="{1107558D-0D34-4608-93C7-A958566632D1}" destId="{5406EF81-A9F2-4262-87F1-57943DF5CC36}" srcOrd="2" destOrd="0" presId="urn:microsoft.com/office/officeart/2005/8/layout/hierarchy3"/>
    <dgm:cxn modelId="{18AA1EBA-CBCD-4C46-9A6F-B5061925DEA9}" type="presParOf" srcId="{1107558D-0D34-4608-93C7-A958566632D1}" destId="{BD67D70D-878A-437A-AC43-DDB6EC98BD13}" srcOrd="3" destOrd="0" presId="urn:microsoft.com/office/officeart/2005/8/layout/hierarchy3"/>
    <dgm:cxn modelId="{F2172FD9-89A8-498C-8002-870C38EB88B2}" type="presParOf" srcId="{1107558D-0D34-4608-93C7-A958566632D1}" destId="{0978BD02-8DD3-46EE-845D-52500FFC5AD9}" srcOrd="4" destOrd="0" presId="urn:microsoft.com/office/officeart/2005/8/layout/hierarchy3"/>
    <dgm:cxn modelId="{C4CF226E-D537-405D-ABD1-222065078556}" type="presParOf" srcId="{1107558D-0D34-4608-93C7-A958566632D1}" destId="{9ED29C3A-09B8-44CE-9BFE-3EC162F38BD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580F-0466-4270-9ABF-9B68269E1B31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5CC9B-E93B-4475-BCE2-242C82E42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4389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29E01-0880-4989-9E99-36A8A062EF42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B4024-9807-4018-95C2-76AF1A4BDF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7897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 smtClean="0">
                <a:latin typeface="Arial" panose="020B0604020202020204" pitchFamily="34" charset="0"/>
              </a:rPr>
              <a:t>В конфигурации предусмотрена возможность формировать планы финансирования по статьям классификации в разрезе специфик, помесячно.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4024-9807-4018-95C2-76AF1A4BDF3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309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05798" y="1725931"/>
            <a:ext cx="6015042" cy="771524"/>
          </a:xfrm>
        </p:spPr>
        <p:txBody>
          <a:bodyPr anchor="t">
            <a:noAutofit/>
          </a:bodyPr>
          <a:lstStyle>
            <a:lvl1pPr algn="l"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ПРИМЕР ЗАГОЛОВКА </a:t>
            </a:r>
            <a:r>
              <a:rPr lang="en-US" dirty="0" smtClean="0"/>
              <a:t>SED UT</a:t>
            </a:r>
            <a:br>
              <a:rPr lang="en-US" dirty="0" smtClean="0"/>
            </a:br>
            <a:r>
              <a:rPr lang="en-US" dirty="0" smtClean="0"/>
              <a:t>UNDE OMNIS ISTE NATUS ERROR SIT</a:t>
            </a:r>
            <a:br>
              <a:rPr lang="en-US" dirty="0" smtClean="0"/>
            </a:br>
            <a:r>
              <a:rPr lang="en-US" dirty="0" smtClean="0"/>
              <a:t>VOLUPTATEM ACCUSANTIUM</a:t>
            </a:r>
            <a:endParaRPr lang="ru-RU" dirty="0"/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0" hasCustomPrompt="1"/>
          </p:nvPr>
        </p:nvSpPr>
        <p:spPr>
          <a:xfrm>
            <a:off x="5803901" y="4379119"/>
            <a:ext cx="2395220" cy="302419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ru-RU" dirty="0" smtClean="0"/>
              <a:t>Подготовил: Иванов И. И.</a:t>
            </a:r>
            <a:endParaRPr lang="ru-RU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740864" y="540631"/>
            <a:ext cx="667445" cy="700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1428" y="290945"/>
            <a:ext cx="72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98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05798" y="1783081"/>
            <a:ext cx="6015042" cy="411480"/>
          </a:xfrm>
        </p:spPr>
        <p:txBody>
          <a:bodyPr anchor="t">
            <a:noAutofit/>
          </a:bodyPr>
          <a:lstStyle>
            <a:lvl1pPr algn="l"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ПРИМЕР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05798" y="2535316"/>
            <a:ext cx="6015042" cy="868680"/>
          </a:xfrm>
        </p:spPr>
        <p:txBody>
          <a:bodyPr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LOREM IPSUM HAS BEEN THE INDUSTRY'S STANDARD DUMMY TEXT EVER SINCE THE 1500S, WHEN AN UNKNOWN PRINTER TOOK A GALLEY OF</a:t>
            </a:r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0" hasCustomPrompt="1"/>
          </p:nvPr>
        </p:nvSpPr>
        <p:spPr>
          <a:xfrm>
            <a:off x="705798" y="4379119"/>
            <a:ext cx="2395220" cy="302419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ru-RU" dirty="0" smtClean="0"/>
              <a:t>Подготовил: Иванов И. И.</a:t>
            </a:r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711926" y="535577"/>
            <a:ext cx="724988" cy="7184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1428" y="290945"/>
            <a:ext cx="72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8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0063" y="317183"/>
            <a:ext cx="8214359" cy="43434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0060" y="768668"/>
            <a:ext cx="8214360" cy="395049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3922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0063" y="317183"/>
            <a:ext cx="8214359" cy="43434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0060" y="768668"/>
            <a:ext cx="8214360" cy="395049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458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018904" y="317183"/>
            <a:ext cx="7360920" cy="43434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0060" y="768668"/>
            <a:ext cx="8214360" cy="395049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porro</a:t>
            </a:r>
            <a:r>
              <a:rPr lang="en-US" dirty="0" smtClean="0"/>
              <a:t> </a:t>
            </a:r>
            <a:r>
              <a:rPr lang="en-US" dirty="0" err="1" smtClean="0"/>
              <a:t>quisquam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qui </a:t>
            </a:r>
            <a:r>
              <a:rPr lang="en-US" dirty="0" err="1" smtClean="0"/>
              <a:t>dolorem</a:t>
            </a:r>
            <a:r>
              <a:rPr lang="en-US" dirty="0" smtClean="0"/>
              <a:t> ipsum </a:t>
            </a:r>
            <a:r>
              <a:rPr lang="en-US" dirty="0" err="1" smtClean="0"/>
              <a:t>quia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endParaRPr lang="en-US" dirty="0" smtClean="0"/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4851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96389" y="317183"/>
            <a:ext cx="7883435" cy="43434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0060" y="768668"/>
            <a:ext cx="8214360" cy="395049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7632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96389" y="317183"/>
            <a:ext cx="7883435" cy="43434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0060" y="768668"/>
            <a:ext cx="8214360" cy="395049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9798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78183" y="317183"/>
            <a:ext cx="8016239" cy="43434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78180" y="768668"/>
            <a:ext cx="8016240" cy="395049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168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78183" y="317183"/>
            <a:ext cx="8016239" cy="43434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78180" y="768668"/>
            <a:ext cx="8016240" cy="395049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163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568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993600"/>
            <a:ext cx="7886700" cy="3639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100060" y="4767264"/>
            <a:ext cx="4152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27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1" r:id="rId3"/>
    <p:sldLayoutId id="2147483655" r:id="rId4"/>
    <p:sldLayoutId id="2147483652" r:id="rId5"/>
    <p:sldLayoutId id="2147483656" r:id="rId6"/>
    <p:sldLayoutId id="2147483657" r:id="rId7"/>
    <p:sldLayoutId id="2147483654" r:id="rId8"/>
    <p:sldLayoutId id="2147483658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DA181D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gos@1c-rating.kz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05798" y="1316736"/>
            <a:ext cx="8304090" cy="877825"/>
          </a:xfrm>
        </p:spPr>
        <p:txBody>
          <a:bodyPr/>
          <a:lstStyle/>
          <a:p>
            <a:pPr marL="3175" indent="-3175" eaLnBrk="0" hangingPunct="0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ru-RU" dirty="0">
                <a:latin typeface="Arial" charset="0"/>
              </a:rPr>
              <a:t>Госсектор: Бухгалтерия государственного учреждения для Казахстана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05798" y="2535316"/>
            <a:ext cx="7804218" cy="868680"/>
          </a:xfrm>
        </p:spPr>
        <p:txBody>
          <a:bodyPr/>
          <a:lstStyle/>
          <a:p>
            <a:pPr algn="ctr"/>
            <a:r>
              <a:rPr lang="ru-RU" sz="2200" b="1" dirty="0" smtClean="0"/>
              <a:t>Учет финансирования и денежных средств</a:t>
            </a:r>
            <a:endParaRPr lang="ru-RU" sz="22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05798" y="4062127"/>
            <a:ext cx="2395220" cy="583025"/>
          </a:xfrm>
        </p:spPr>
        <p:txBody>
          <a:bodyPr/>
          <a:lstStyle/>
          <a:p>
            <a:r>
              <a:rPr lang="ru-RU" dirty="0" smtClean="0"/>
              <a:t>Методист 1С-Рейтинг, ЦРОР</a:t>
            </a:r>
            <a:br>
              <a:rPr lang="ru-RU" dirty="0" smtClean="0"/>
            </a:br>
            <a:r>
              <a:rPr lang="ru-RU" dirty="0" smtClean="0"/>
              <a:t>Кенишева Т.Б.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832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80060" y="317183"/>
            <a:ext cx="8456676" cy="43434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Формирование планов финансирования  в разрезе специфик с помесячной детализацией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345" y="1243775"/>
            <a:ext cx="6308105" cy="37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1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80060" y="134112"/>
            <a:ext cx="7787640" cy="6473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Корректировка планов финансирования  в разрезе специфик с помесячной детализацией</a:t>
            </a:r>
            <a:b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684" y="1013828"/>
            <a:ext cx="5887026" cy="35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2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53568" y="256032"/>
            <a:ext cx="8340852" cy="6827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Возможность формирования отчета по планам финансирования</a:t>
            </a:r>
            <a:r>
              <a:rPr lang="ru-RU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40" y="1053290"/>
            <a:ext cx="3348000" cy="2044094"/>
          </a:xfrm>
          <a:prstGeom prst="rect">
            <a:avLst/>
          </a:prstGeom>
        </p:spPr>
      </p:pic>
      <p:sp>
        <p:nvSpPr>
          <p:cNvPr id="5" name="Text Box 22" descr="123"/>
          <p:cNvSpPr txBox="1">
            <a:spLocks noChangeArrowheads="1"/>
          </p:cNvSpPr>
          <p:nvPr/>
        </p:nvSpPr>
        <p:spPr bwMode="auto">
          <a:xfrm>
            <a:off x="5486082" y="3308108"/>
            <a:ext cx="3208338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 smtClean="0"/>
              <a:t>Отчеты </a:t>
            </a:r>
            <a:r>
              <a:rPr lang="ru-RU" b="1" dirty="0"/>
              <a:t>«План </a:t>
            </a:r>
            <a:r>
              <a:rPr lang="ru-RU" b="1" dirty="0" err="1" smtClean="0"/>
              <a:t>финасирования</a:t>
            </a:r>
            <a:r>
              <a:rPr lang="ru-RU" b="1" dirty="0"/>
              <a:t>» по обязательствам </a:t>
            </a:r>
            <a:r>
              <a:rPr lang="ru-RU" b="1" dirty="0" smtClean="0"/>
              <a:t>либо </a:t>
            </a:r>
            <a:r>
              <a:rPr lang="ru-RU" b="1" dirty="0"/>
              <a:t>по платежам ГУ и АБП</a:t>
            </a:r>
          </a:p>
        </p:txBody>
      </p:sp>
      <p:sp>
        <p:nvSpPr>
          <p:cNvPr id="6" name="Text Box 22" descr="123"/>
          <p:cNvSpPr txBox="1">
            <a:spLocks noChangeArrowheads="1"/>
          </p:cNvSpPr>
          <p:nvPr/>
        </p:nvSpPr>
        <p:spPr bwMode="auto">
          <a:xfrm>
            <a:off x="374082" y="1090011"/>
            <a:ext cx="3208338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/>
              <a:t>Отчет "Сводный отчет по расходам по бюджетной классификации (ф. 4-20)"</a:t>
            </a:r>
          </a:p>
          <a:p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" y="2802976"/>
            <a:ext cx="3672000" cy="1658999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4152060" y="3697548"/>
            <a:ext cx="1495705" cy="388651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582420" y="1690175"/>
            <a:ext cx="941574" cy="110608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Контроль исполнения планов финансирования</a:t>
            </a:r>
            <a:r>
              <a:rPr lang="ru-RU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dirty="0"/>
          </a:p>
        </p:txBody>
      </p:sp>
      <p:grpSp>
        <p:nvGrpSpPr>
          <p:cNvPr id="4" name="Группа 23"/>
          <p:cNvGrpSpPr>
            <a:grpSpLocks/>
          </p:cNvGrpSpPr>
          <p:nvPr/>
        </p:nvGrpSpPr>
        <p:grpSpPr bwMode="auto">
          <a:xfrm>
            <a:off x="1553976" y="980795"/>
            <a:ext cx="5500687" cy="1071562"/>
            <a:chOff x="1071538" y="1285860"/>
            <a:chExt cx="5500726" cy="1071570"/>
          </a:xfrm>
        </p:grpSpPr>
        <p:grpSp>
          <p:nvGrpSpPr>
            <p:cNvPr id="5" name="Группа 21"/>
            <p:cNvGrpSpPr>
              <a:grpSpLocks/>
            </p:cNvGrpSpPr>
            <p:nvPr/>
          </p:nvGrpSpPr>
          <p:grpSpPr bwMode="auto">
            <a:xfrm>
              <a:off x="1071538" y="1285860"/>
              <a:ext cx="2357454" cy="1071570"/>
              <a:chOff x="1071538" y="1285860"/>
              <a:chExt cx="2357454" cy="1071570"/>
            </a:xfrm>
          </p:grpSpPr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1071538" y="1285860"/>
                <a:ext cx="2357454" cy="35719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>
                    <a:solidFill>
                      <a:srgbClr val="003300"/>
                    </a:solidFill>
                  </a:rPr>
                  <a:t>Финансирование</a:t>
                </a: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 bwMode="auto">
              <a:xfrm>
                <a:off x="1071538" y="1928802"/>
                <a:ext cx="2143140" cy="42862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rgbClr val="003300"/>
                    </a:solidFill>
                  </a:rPr>
                  <a:t>План финансирования</a:t>
                </a:r>
              </a:p>
            </p:txBody>
          </p:sp>
          <p:sp>
            <p:nvSpPr>
              <p:cNvPr id="14" name="Штриховая стрелка вправо 13"/>
              <p:cNvSpPr/>
              <p:nvPr/>
            </p:nvSpPr>
            <p:spPr bwMode="auto">
              <a:xfrm rot="16200000" flipV="1">
                <a:off x="2000232" y="1714489"/>
                <a:ext cx="357189" cy="214314"/>
              </a:xfrm>
              <a:prstGeom prst="stripedRightArrow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6" name="Группа 22"/>
            <p:cNvGrpSpPr>
              <a:grpSpLocks/>
            </p:cNvGrpSpPr>
            <p:nvPr/>
          </p:nvGrpSpPr>
          <p:grpSpPr bwMode="auto">
            <a:xfrm>
              <a:off x="4286248" y="1285860"/>
              <a:ext cx="2286016" cy="1071570"/>
              <a:chOff x="4286248" y="1285860"/>
              <a:chExt cx="2286016" cy="1071570"/>
            </a:xfrm>
          </p:grpSpPr>
          <p:sp>
            <p:nvSpPr>
              <p:cNvPr id="7" name="Скругленный прямоугольник 6"/>
              <p:cNvSpPr/>
              <p:nvPr/>
            </p:nvSpPr>
            <p:spPr>
              <a:xfrm>
                <a:off x="4286248" y="1285860"/>
                <a:ext cx="2286016" cy="35719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>
                    <a:solidFill>
                      <a:srgbClr val="003300"/>
                    </a:solidFill>
                  </a:rPr>
                  <a:t>Расходы</a:t>
                </a:r>
              </a:p>
            </p:txBody>
          </p:sp>
          <p:sp>
            <p:nvSpPr>
              <p:cNvPr id="10" name="Скругленный прямоугольник 9"/>
              <p:cNvSpPr/>
              <p:nvPr/>
            </p:nvSpPr>
            <p:spPr bwMode="auto">
              <a:xfrm>
                <a:off x="4357686" y="1928802"/>
                <a:ext cx="2143140" cy="42862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rgbClr val="003300"/>
                    </a:solidFill>
                  </a:rPr>
                  <a:t>Данные бух.</a:t>
                </a:r>
                <a:r>
                  <a:rPr lang="en-US" sz="1400" dirty="0">
                    <a:solidFill>
                      <a:srgbClr val="003300"/>
                    </a:solidFill>
                  </a:rPr>
                  <a:t> </a:t>
                </a:r>
                <a:r>
                  <a:rPr lang="ru-RU" sz="1400" dirty="0">
                    <a:solidFill>
                      <a:srgbClr val="003300"/>
                    </a:solidFill>
                  </a:rPr>
                  <a:t>операций</a:t>
                </a:r>
              </a:p>
            </p:txBody>
          </p:sp>
          <p:sp>
            <p:nvSpPr>
              <p:cNvPr id="11" name="Штриховая стрелка вправо 10"/>
              <p:cNvSpPr/>
              <p:nvPr/>
            </p:nvSpPr>
            <p:spPr bwMode="auto">
              <a:xfrm rot="16200000" flipV="1">
                <a:off x="5214943" y="1714488"/>
                <a:ext cx="357189" cy="214315"/>
              </a:xfrm>
              <a:prstGeom prst="stripedRightArrow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64" y="2327457"/>
            <a:ext cx="5688000" cy="25129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22485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/>
              <a:t>Регистрация</a:t>
            </a:r>
            <a:r>
              <a:rPr lang="en-US" dirty="0"/>
              <a:t> и </a:t>
            </a:r>
            <a:r>
              <a:rPr lang="en-US" dirty="0" err="1"/>
              <a:t>учет</a:t>
            </a:r>
            <a:r>
              <a:rPr lang="en-US" dirty="0"/>
              <a:t> </a:t>
            </a:r>
            <a:r>
              <a:rPr lang="en-US" dirty="0" err="1"/>
              <a:t>исполнения</a:t>
            </a:r>
            <a:r>
              <a:rPr lang="en-US" dirty="0"/>
              <a:t> </a:t>
            </a:r>
            <a:r>
              <a:rPr lang="en-US" dirty="0" err="1"/>
              <a:t>планов</a:t>
            </a:r>
            <a:r>
              <a:rPr lang="en-US" dirty="0"/>
              <a:t> </a:t>
            </a:r>
            <a:r>
              <a:rPr lang="en-US" dirty="0" err="1"/>
              <a:t>финансирования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05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05798" y="1316736"/>
            <a:ext cx="8304090" cy="87782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Учет плановых назначений на принятие обязательств и движение денежных средств</a:t>
            </a:r>
          </a:p>
        </p:txBody>
      </p:sp>
    </p:spTree>
    <p:extLst>
      <p:ext uri="{BB962C8B-B14F-4D97-AF65-F5344CB8AC3E}">
        <p14:creationId xmlns:p14="http://schemas.microsoft.com/office/powerpoint/2010/main" val="309343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Заявка на регистрацию сделки</a:t>
            </a:r>
            <a:r>
              <a:rPr lang="ru-RU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94" y="968511"/>
            <a:ext cx="8118562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5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51012" y="179294"/>
            <a:ext cx="8892988" cy="572229"/>
          </a:xfrm>
        </p:spPr>
        <p:txBody>
          <a:bodyPr>
            <a:normAutofit fontScale="90000"/>
          </a:bodyPr>
          <a:lstStyle/>
          <a:p>
            <a:r>
              <a:rPr lang="ru-RU" altLang="ru-RU" dirty="0"/>
              <a:t>Возможность формирования помесячного графика платежей с различными вариантами процента оплаты</a:t>
            </a:r>
            <a:br>
              <a:rPr lang="ru-RU" altLang="ru-RU" dirty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9" y="1176821"/>
            <a:ext cx="7812000" cy="327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8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1365" y="317183"/>
            <a:ext cx="8982635" cy="43434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Создание реестров и журналов регистрации заявок на регистрацию сделки </a:t>
            </a:r>
            <a:r>
              <a:rPr lang="ru-RU" sz="20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0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00" y="1023752"/>
            <a:ext cx="4104000" cy="19848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942" y="3008556"/>
            <a:ext cx="4608000" cy="19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5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317183"/>
            <a:ext cx="8379824" cy="4343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Счет к оплате – основной платежный инструмент </a:t>
            </a:r>
            <a:b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7" y="1073907"/>
            <a:ext cx="7992000" cy="280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1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Поступление финансирования осуществляется платежным ордером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04" y="1280488"/>
            <a:ext cx="7200000" cy="32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8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Основные темы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Возможности в сфере специфического учета государственных учреждений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 smtClean="0"/>
              <a:t>Регистрация</a:t>
            </a:r>
            <a:r>
              <a:rPr lang="en-US" sz="2400" dirty="0" smtClean="0"/>
              <a:t> и </a:t>
            </a:r>
            <a:r>
              <a:rPr lang="en-US" sz="2400" dirty="0" err="1" smtClean="0"/>
              <a:t>учет</a:t>
            </a:r>
            <a:r>
              <a:rPr lang="en-US" sz="2400" dirty="0" smtClean="0"/>
              <a:t> </a:t>
            </a:r>
            <a:r>
              <a:rPr lang="en-US" sz="2400" dirty="0" err="1" smtClean="0"/>
              <a:t>исполнения</a:t>
            </a:r>
            <a:r>
              <a:rPr lang="en-US" sz="2400" dirty="0" smtClean="0"/>
              <a:t> </a:t>
            </a:r>
            <a:r>
              <a:rPr lang="en-US" sz="2400" dirty="0" err="1" smtClean="0"/>
              <a:t>планов</a:t>
            </a:r>
            <a:r>
              <a:rPr lang="en-US" sz="2400" dirty="0" smtClean="0"/>
              <a:t> </a:t>
            </a:r>
            <a:r>
              <a:rPr lang="en-US" sz="2400" dirty="0" err="1" smtClean="0"/>
              <a:t>финансирования</a:t>
            </a: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Учет </a:t>
            </a:r>
            <a:r>
              <a:rPr lang="ru-RU" sz="2400" dirty="0"/>
              <a:t>плановых назначений на принятие обязательств и движение денежных </a:t>
            </a:r>
            <a:r>
              <a:rPr lang="ru-RU" sz="2400" dirty="0" smtClean="0"/>
              <a:t>средств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0338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2131" y="161365"/>
            <a:ext cx="8251564" cy="714880"/>
          </a:xfrm>
        </p:spPr>
        <p:txBody>
          <a:bodyPr>
            <a:noAutofit/>
          </a:bodyPr>
          <a:lstStyle/>
          <a:p>
            <a:pPr algn="ctr"/>
            <a:r>
              <a:rPr lang="ru-RU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Возможность формирования реестра и журнала регистрации счетов к оплате за произвольный период</a:t>
            </a:r>
            <a:br>
              <a:rPr lang="ru-RU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9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1" y="876245"/>
            <a:ext cx="4896000" cy="21691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131" y="1960820"/>
            <a:ext cx="5940000" cy="266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0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Подсистема учета наличных денежных средств</a:t>
            </a:r>
            <a:r>
              <a:rPr lang="ru-RU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62400079"/>
              </p:ext>
            </p:extLst>
          </p:nvPr>
        </p:nvGraphicFramePr>
        <p:xfrm>
          <a:off x="1056026" y="793748"/>
          <a:ext cx="6840000" cy="374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42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80060" y="768668"/>
            <a:ext cx="8214360" cy="27238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Спасибо за внимание!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Дополнительную информацию по отраслевым решениям можно получить на сайте www.1c-rating.kz,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либо по e-</a:t>
            </a:r>
            <a:r>
              <a:rPr lang="ru-RU" sz="22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mail</a:t>
            </a:r>
            <a:r>
              <a:rPr lang="ru-RU" sz="22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: </a:t>
            </a:r>
            <a:r>
              <a:rPr lang="en-US" sz="2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hlinkClick r:id="rId2"/>
              </a:rPr>
              <a:t>gos@1c-rating.kz</a:t>
            </a:r>
            <a:endParaRPr lang="ru-RU" sz="2200" b="1" dirty="0" smtClean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2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hlinkClick r:id="rId2"/>
              </a:rPr>
              <a:t>gos@1c-rating.kz</a:t>
            </a:r>
            <a:endParaRPr lang="ru-RU" sz="2200" b="1" dirty="0" smtClean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ctr">
              <a:spcBef>
                <a:spcPts val="0"/>
              </a:spcBef>
              <a:defRPr/>
            </a:pPr>
            <a:endParaRPr lang="ru-RU" sz="2200" b="1" dirty="0" smtClean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ctr">
              <a:spcBef>
                <a:spcPts val="0"/>
              </a:spcBef>
              <a:defRPr/>
            </a:pPr>
            <a:endParaRPr lang="ru-RU" sz="22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286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Спасибо за внимание!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Дополнительную информацию по отраслевым решениям можно получить на сайте www.1c-rating.kz,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либо по </a:t>
            </a:r>
            <a:r>
              <a:rPr lang="ru-RU" sz="22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e-mail</a:t>
            </a:r>
            <a:r>
              <a:rPr lang="ru-RU" sz="22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: 1c@1c-rating.kz</a:t>
            </a:r>
          </a:p>
        </p:txBody>
      </p:sp>
    </p:spTree>
    <p:extLst>
      <p:ext uri="{BB962C8B-B14F-4D97-AF65-F5344CB8AC3E}">
        <p14:creationId xmlns:p14="http://schemas.microsoft.com/office/powerpoint/2010/main" val="364445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05798" y="1316736"/>
            <a:ext cx="8304090" cy="87782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Возможности в сфере специфического учета государственных учреждений</a:t>
            </a:r>
          </a:p>
        </p:txBody>
      </p:sp>
    </p:spTree>
    <p:extLst>
      <p:ext uri="{BB962C8B-B14F-4D97-AF65-F5344CB8AC3E}">
        <p14:creationId xmlns:p14="http://schemas.microsoft.com/office/powerpoint/2010/main" val="244928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0" y="122110"/>
            <a:ext cx="9339072" cy="6465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1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Возможности в сфере специфического учета государственных учреждений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dirty="0"/>
          </a:p>
        </p:txBody>
      </p:sp>
      <p:grpSp>
        <p:nvGrpSpPr>
          <p:cNvPr id="4" name="Группа 26"/>
          <p:cNvGrpSpPr>
            <a:grpSpLocks/>
          </p:cNvGrpSpPr>
          <p:nvPr/>
        </p:nvGrpSpPr>
        <p:grpSpPr bwMode="auto">
          <a:xfrm>
            <a:off x="490442" y="1096565"/>
            <a:ext cx="8358187" cy="2928938"/>
            <a:chOff x="285750" y="2428875"/>
            <a:chExt cx="8358188" cy="2928938"/>
          </a:xfrm>
        </p:grpSpPr>
        <p:sp>
          <p:nvSpPr>
            <p:cNvPr id="5" name="Freeform 10"/>
            <p:cNvSpPr>
              <a:spLocks/>
            </p:cNvSpPr>
            <p:nvPr/>
          </p:nvSpPr>
          <p:spPr bwMode="auto">
            <a:xfrm>
              <a:off x="2428875" y="2857500"/>
              <a:ext cx="125412" cy="123825"/>
            </a:xfrm>
            <a:custGeom>
              <a:avLst/>
              <a:gdLst>
                <a:gd name="T0" fmla="*/ 0 w 236"/>
                <a:gd name="T1" fmla="*/ 0 h 235"/>
                <a:gd name="T2" fmla="*/ 0 w 236"/>
                <a:gd name="T3" fmla="*/ 0 h 235"/>
                <a:gd name="T4" fmla="*/ 0 w 236"/>
                <a:gd name="T5" fmla="*/ 0 h 235"/>
                <a:gd name="T6" fmla="*/ 0 w 236"/>
                <a:gd name="T7" fmla="*/ 0 h 235"/>
                <a:gd name="T8" fmla="*/ 0 w 236"/>
                <a:gd name="T9" fmla="*/ 0 h 235"/>
                <a:gd name="T10" fmla="*/ 0 w 236"/>
                <a:gd name="T11" fmla="*/ 0 h 235"/>
                <a:gd name="T12" fmla="*/ 0 w 236"/>
                <a:gd name="T13" fmla="*/ 0 h 235"/>
                <a:gd name="T14" fmla="*/ 0 w 236"/>
                <a:gd name="T15" fmla="*/ 0 h 235"/>
                <a:gd name="T16" fmla="*/ 0 w 236"/>
                <a:gd name="T17" fmla="*/ 0 h 235"/>
                <a:gd name="T18" fmla="*/ 0 w 236"/>
                <a:gd name="T19" fmla="*/ 0 h 235"/>
                <a:gd name="T20" fmla="*/ 0 w 236"/>
                <a:gd name="T21" fmla="*/ 0 h 235"/>
                <a:gd name="T22" fmla="*/ 0 w 236"/>
                <a:gd name="T23" fmla="*/ 0 h 235"/>
                <a:gd name="T24" fmla="*/ 0 w 236"/>
                <a:gd name="T25" fmla="*/ 0 h 235"/>
                <a:gd name="T26" fmla="*/ 0 w 236"/>
                <a:gd name="T27" fmla="*/ 0 h 235"/>
                <a:gd name="T28" fmla="*/ 0 w 236"/>
                <a:gd name="T29" fmla="*/ 0 h 235"/>
                <a:gd name="T30" fmla="*/ 0 w 236"/>
                <a:gd name="T31" fmla="*/ 0 h 235"/>
                <a:gd name="T32" fmla="*/ 0 w 236"/>
                <a:gd name="T33" fmla="*/ 0 h 235"/>
                <a:gd name="T34" fmla="*/ 0 w 236"/>
                <a:gd name="T35" fmla="*/ 0 h 235"/>
                <a:gd name="T36" fmla="*/ 0 w 236"/>
                <a:gd name="T37" fmla="*/ 0 h 235"/>
                <a:gd name="T38" fmla="*/ 0 w 236"/>
                <a:gd name="T39" fmla="*/ 0 h 235"/>
                <a:gd name="T40" fmla="*/ 0 w 236"/>
                <a:gd name="T41" fmla="*/ 0 h 235"/>
                <a:gd name="T42" fmla="*/ 0 w 236"/>
                <a:gd name="T43" fmla="*/ 0 h 235"/>
                <a:gd name="T44" fmla="*/ 0 w 236"/>
                <a:gd name="T45" fmla="*/ 0 h 235"/>
                <a:gd name="T46" fmla="*/ 0 w 236"/>
                <a:gd name="T47" fmla="*/ 0 h 235"/>
                <a:gd name="T48" fmla="*/ 0 w 236"/>
                <a:gd name="T49" fmla="*/ 0 h 235"/>
                <a:gd name="T50" fmla="*/ 0 w 236"/>
                <a:gd name="T51" fmla="*/ 0 h 235"/>
                <a:gd name="T52" fmla="*/ 0 w 236"/>
                <a:gd name="T53" fmla="*/ 0 h 235"/>
                <a:gd name="T54" fmla="*/ 0 w 236"/>
                <a:gd name="T55" fmla="*/ 0 h 235"/>
                <a:gd name="T56" fmla="*/ 0 w 236"/>
                <a:gd name="T57" fmla="*/ 0 h 235"/>
                <a:gd name="T58" fmla="*/ 0 w 236"/>
                <a:gd name="T59" fmla="*/ 0 h 235"/>
                <a:gd name="T60" fmla="*/ 0 w 236"/>
                <a:gd name="T61" fmla="*/ 0 h 235"/>
                <a:gd name="T62" fmla="*/ 0 w 236"/>
                <a:gd name="T63" fmla="*/ 0 h 2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6"/>
                <a:gd name="T97" fmla="*/ 0 h 235"/>
                <a:gd name="T98" fmla="*/ 236 w 236"/>
                <a:gd name="T99" fmla="*/ 235 h 23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6" h="235">
                  <a:moveTo>
                    <a:pt x="118" y="0"/>
                  </a:moveTo>
                  <a:lnTo>
                    <a:pt x="130" y="1"/>
                  </a:lnTo>
                  <a:lnTo>
                    <a:pt x="142" y="2"/>
                  </a:lnTo>
                  <a:lnTo>
                    <a:pt x="153" y="5"/>
                  </a:lnTo>
                  <a:lnTo>
                    <a:pt x="163" y="10"/>
                  </a:lnTo>
                  <a:lnTo>
                    <a:pt x="174" y="14"/>
                  </a:lnTo>
                  <a:lnTo>
                    <a:pt x="184" y="20"/>
                  </a:lnTo>
                  <a:lnTo>
                    <a:pt x="193" y="27"/>
                  </a:lnTo>
                  <a:lnTo>
                    <a:pt x="201" y="35"/>
                  </a:lnTo>
                  <a:lnTo>
                    <a:pt x="209" y="43"/>
                  </a:lnTo>
                  <a:lnTo>
                    <a:pt x="215" y="52"/>
                  </a:lnTo>
                  <a:lnTo>
                    <a:pt x="221" y="62"/>
                  </a:lnTo>
                  <a:lnTo>
                    <a:pt x="226" y="72"/>
                  </a:lnTo>
                  <a:lnTo>
                    <a:pt x="230" y="83"/>
                  </a:lnTo>
                  <a:lnTo>
                    <a:pt x="233" y="94"/>
                  </a:lnTo>
                  <a:lnTo>
                    <a:pt x="235" y="106"/>
                  </a:lnTo>
                  <a:lnTo>
                    <a:pt x="236" y="118"/>
                  </a:lnTo>
                  <a:lnTo>
                    <a:pt x="235" y="130"/>
                  </a:lnTo>
                  <a:lnTo>
                    <a:pt x="233" y="141"/>
                  </a:lnTo>
                  <a:lnTo>
                    <a:pt x="230" y="152"/>
                  </a:lnTo>
                  <a:lnTo>
                    <a:pt x="226" y="163"/>
                  </a:lnTo>
                  <a:lnTo>
                    <a:pt x="221" y="174"/>
                  </a:lnTo>
                  <a:lnTo>
                    <a:pt x="215" y="184"/>
                  </a:lnTo>
                  <a:lnTo>
                    <a:pt x="209" y="192"/>
                  </a:lnTo>
                  <a:lnTo>
                    <a:pt x="201" y="201"/>
                  </a:lnTo>
                  <a:lnTo>
                    <a:pt x="193" y="208"/>
                  </a:lnTo>
                  <a:lnTo>
                    <a:pt x="184" y="215"/>
                  </a:lnTo>
                  <a:lnTo>
                    <a:pt x="174" y="221"/>
                  </a:lnTo>
                  <a:lnTo>
                    <a:pt x="163" y="226"/>
                  </a:lnTo>
                  <a:lnTo>
                    <a:pt x="153" y="230"/>
                  </a:lnTo>
                  <a:lnTo>
                    <a:pt x="142" y="233"/>
                  </a:lnTo>
                  <a:lnTo>
                    <a:pt x="130" y="234"/>
                  </a:lnTo>
                  <a:lnTo>
                    <a:pt x="118" y="235"/>
                  </a:lnTo>
                  <a:lnTo>
                    <a:pt x="106" y="234"/>
                  </a:lnTo>
                  <a:lnTo>
                    <a:pt x="94" y="233"/>
                  </a:lnTo>
                  <a:lnTo>
                    <a:pt x="82" y="230"/>
                  </a:lnTo>
                  <a:lnTo>
                    <a:pt x="72" y="226"/>
                  </a:lnTo>
                  <a:lnTo>
                    <a:pt x="62" y="221"/>
                  </a:lnTo>
                  <a:lnTo>
                    <a:pt x="52" y="215"/>
                  </a:lnTo>
                  <a:lnTo>
                    <a:pt x="42" y="208"/>
                  </a:lnTo>
                  <a:lnTo>
                    <a:pt x="35" y="201"/>
                  </a:lnTo>
                  <a:lnTo>
                    <a:pt x="27" y="192"/>
                  </a:lnTo>
                  <a:lnTo>
                    <a:pt x="20" y="184"/>
                  </a:lnTo>
                  <a:lnTo>
                    <a:pt x="14" y="174"/>
                  </a:lnTo>
                  <a:lnTo>
                    <a:pt x="9" y="163"/>
                  </a:lnTo>
                  <a:lnTo>
                    <a:pt x="6" y="152"/>
                  </a:lnTo>
                  <a:lnTo>
                    <a:pt x="2" y="141"/>
                  </a:lnTo>
                  <a:lnTo>
                    <a:pt x="0" y="130"/>
                  </a:lnTo>
                  <a:lnTo>
                    <a:pt x="0" y="118"/>
                  </a:lnTo>
                  <a:lnTo>
                    <a:pt x="0" y="106"/>
                  </a:lnTo>
                  <a:lnTo>
                    <a:pt x="2" y="94"/>
                  </a:lnTo>
                  <a:lnTo>
                    <a:pt x="6" y="83"/>
                  </a:lnTo>
                  <a:lnTo>
                    <a:pt x="9" y="72"/>
                  </a:lnTo>
                  <a:lnTo>
                    <a:pt x="14" y="62"/>
                  </a:lnTo>
                  <a:lnTo>
                    <a:pt x="20" y="52"/>
                  </a:lnTo>
                  <a:lnTo>
                    <a:pt x="27" y="43"/>
                  </a:lnTo>
                  <a:lnTo>
                    <a:pt x="35" y="35"/>
                  </a:lnTo>
                  <a:lnTo>
                    <a:pt x="42" y="27"/>
                  </a:lnTo>
                  <a:lnTo>
                    <a:pt x="52" y="20"/>
                  </a:lnTo>
                  <a:lnTo>
                    <a:pt x="62" y="14"/>
                  </a:lnTo>
                  <a:lnTo>
                    <a:pt x="72" y="10"/>
                  </a:lnTo>
                  <a:lnTo>
                    <a:pt x="82" y="5"/>
                  </a:lnTo>
                  <a:lnTo>
                    <a:pt x="94" y="2"/>
                  </a:lnTo>
                  <a:lnTo>
                    <a:pt x="106" y="1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Freeform 10"/>
            <p:cNvSpPr>
              <a:spLocks/>
            </p:cNvSpPr>
            <p:nvPr/>
          </p:nvSpPr>
          <p:spPr bwMode="auto">
            <a:xfrm>
              <a:off x="4357687" y="3714750"/>
              <a:ext cx="125413" cy="123825"/>
            </a:xfrm>
            <a:custGeom>
              <a:avLst/>
              <a:gdLst>
                <a:gd name="T0" fmla="*/ 0 w 236"/>
                <a:gd name="T1" fmla="*/ 0 h 235"/>
                <a:gd name="T2" fmla="*/ 0 w 236"/>
                <a:gd name="T3" fmla="*/ 0 h 235"/>
                <a:gd name="T4" fmla="*/ 0 w 236"/>
                <a:gd name="T5" fmla="*/ 0 h 235"/>
                <a:gd name="T6" fmla="*/ 0 w 236"/>
                <a:gd name="T7" fmla="*/ 0 h 235"/>
                <a:gd name="T8" fmla="*/ 0 w 236"/>
                <a:gd name="T9" fmla="*/ 0 h 235"/>
                <a:gd name="T10" fmla="*/ 0 w 236"/>
                <a:gd name="T11" fmla="*/ 0 h 235"/>
                <a:gd name="T12" fmla="*/ 0 w 236"/>
                <a:gd name="T13" fmla="*/ 0 h 235"/>
                <a:gd name="T14" fmla="*/ 0 w 236"/>
                <a:gd name="T15" fmla="*/ 0 h 235"/>
                <a:gd name="T16" fmla="*/ 0 w 236"/>
                <a:gd name="T17" fmla="*/ 0 h 235"/>
                <a:gd name="T18" fmla="*/ 0 w 236"/>
                <a:gd name="T19" fmla="*/ 0 h 235"/>
                <a:gd name="T20" fmla="*/ 0 w 236"/>
                <a:gd name="T21" fmla="*/ 0 h 235"/>
                <a:gd name="T22" fmla="*/ 0 w 236"/>
                <a:gd name="T23" fmla="*/ 0 h 235"/>
                <a:gd name="T24" fmla="*/ 0 w 236"/>
                <a:gd name="T25" fmla="*/ 0 h 235"/>
                <a:gd name="T26" fmla="*/ 0 w 236"/>
                <a:gd name="T27" fmla="*/ 0 h 235"/>
                <a:gd name="T28" fmla="*/ 0 w 236"/>
                <a:gd name="T29" fmla="*/ 0 h 235"/>
                <a:gd name="T30" fmla="*/ 0 w 236"/>
                <a:gd name="T31" fmla="*/ 0 h 235"/>
                <a:gd name="T32" fmla="*/ 0 w 236"/>
                <a:gd name="T33" fmla="*/ 0 h 235"/>
                <a:gd name="T34" fmla="*/ 0 w 236"/>
                <a:gd name="T35" fmla="*/ 0 h 235"/>
                <a:gd name="T36" fmla="*/ 0 w 236"/>
                <a:gd name="T37" fmla="*/ 0 h 235"/>
                <a:gd name="T38" fmla="*/ 0 w 236"/>
                <a:gd name="T39" fmla="*/ 0 h 235"/>
                <a:gd name="T40" fmla="*/ 0 w 236"/>
                <a:gd name="T41" fmla="*/ 0 h 235"/>
                <a:gd name="T42" fmla="*/ 0 w 236"/>
                <a:gd name="T43" fmla="*/ 0 h 235"/>
                <a:gd name="T44" fmla="*/ 0 w 236"/>
                <a:gd name="T45" fmla="*/ 0 h 235"/>
                <a:gd name="T46" fmla="*/ 0 w 236"/>
                <a:gd name="T47" fmla="*/ 0 h 235"/>
                <a:gd name="T48" fmla="*/ 0 w 236"/>
                <a:gd name="T49" fmla="*/ 0 h 235"/>
                <a:gd name="T50" fmla="*/ 0 w 236"/>
                <a:gd name="T51" fmla="*/ 0 h 235"/>
                <a:gd name="T52" fmla="*/ 0 w 236"/>
                <a:gd name="T53" fmla="*/ 0 h 235"/>
                <a:gd name="T54" fmla="*/ 0 w 236"/>
                <a:gd name="T55" fmla="*/ 0 h 235"/>
                <a:gd name="T56" fmla="*/ 0 w 236"/>
                <a:gd name="T57" fmla="*/ 0 h 235"/>
                <a:gd name="T58" fmla="*/ 0 w 236"/>
                <a:gd name="T59" fmla="*/ 0 h 235"/>
                <a:gd name="T60" fmla="*/ 0 w 236"/>
                <a:gd name="T61" fmla="*/ 0 h 235"/>
                <a:gd name="T62" fmla="*/ 0 w 236"/>
                <a:gd name="T63" fmla="*/ 0 h 2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6"/>
                <a:gd name="T97" fmla="*/ 0 h 235"/>
                <a:gd name="T98" fmla="*/ 236 w 236"/>
                <a:gd name="T99" fmla="*/ 235 h 23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6" h="235">
                  <a:moveTo>
                    <a:pt x="118" y="0"/>
                  </a:moveTo>
                  <a:lnTo>
                    <a:pt x="130" y="1"/>
                  </a:lnTo>
                  <a:lnTo>
                    <a:pt x="142" y="2"/>
                  </a:lnTo>
                  <a:lnTo>
                    <a:pt x="153" y="5"/>
                  </a:lnTo>
                  <a:lnTo>
                    <a:pt x="163" y="10"/>
                  </a:lnTo>
                  <a:lnTo>
                    <a:pt x="174" y="14"/>
                  </a:lnTo>
                  <a:lnTo>
                    <a:pt x="184" y="20"/>
                  </a:lnTo>
                  <a:lnTo>
                    <a:pt x="193" y="27"/>
                  </a:lnTo>
                  <a:lnTo>
                    <a:pt x="201" y="35"/>
                  </a:lnTo>
                  <a:lnTo>
                    <a:pt x="209" y="43"/>
                  </a:lnTo>
                  <a:lnTo>
                    <a:pt x="215" y="52"/>
                  </a:lnTo>
                  <a:lnTo>
                    <a:pt x="221" y="62"/>
                  </a:lnTo>
                  <a:lnTo>
                    <a:pt x="226" y="72"/>
                  </a:lnTo>
                  <a:lnTo>
                    <a:pt x="230" y="83"/>
                  </a:lnTo>
                  <a:lnTo>
                    <a:pt x="233" y="94"/>
                  </a:lnTo>
                  <a:lnTo>
                    <a:pt x="235" y="106"/>
                  </a:lnTo>
                  <a:lnTo>
                    <a:pt x="236" y="118"/>
                  </a:lnTo>
                  <a:lnTo>
                    <a:pt x="235" y="130"/>
                  </a:lnTo>
                  <a:lnTo>
                    <a:pt x="233" y="141"/>
                  </a:lnTo>
                  <a:lnTo>
                    <a:pt x="230" y="152"/>
                  </a:lnTo>
                  <a:lnTo>
                    <a:pt x="226" y="163"/>
                  </a:lnTo>
                  <a:lnTo>
                    <a:pt x="221" y="174"/>
                  </a:lnTo>
                  <a:lnTo>
                    <a:pt x="215" y="184"/>
                  </a:lnTo>
                  <a:lnTo>
                    <a:pt x="209" y="192"/>
                  </a:lnTo>
                  <a:lnTo>
                    <a:pt x="201" y="201"/>
                  </a:lnTo>
                  <a:lnTo>
                    <a:pt x="193" y="208"/>
                  </a:lnTo>
                  <a:lnTo>
                    <a:pt x="184" y="215"/>
                  </a:lnTo>
                  <a:lnTo>
                    <a:pt x="174" y="221"/>
                  </a:lnTo>
                  <a:lnTo>
                    <a:pt x="163" y="226"/>
                  </a:lnTo>
                  <a:lnTo>
                    <a:pt x="153" y="230"/>
                  </a:lnTo>
                  <a:lnTo>
                    <a:pt x="142" y="233"/>
                  </a:lnTo>
                  <a:lnTo>
                    <a:pt x="130" y="234"/>
                  </a:lnTo>
                  <a:lnTo>
                    <a:pt x="118" y="235"/>
                  </a:lnTo>
                  <a:lnTo>
                    <a:pt x="106" y="234"/>
                  </a:lnTo>
                  <a:lnTo>
                    <a:pt x="94" y="233"/>
                  </a:lnTo>
                  <a:lnTo>
                    <a:pt x="82" y="230"/>
                  </a:lnTo>
                  <a:lnTo>
                    <a:pt x="72" y="226"/>
                  </a:lnTo>
                  <a:lnTo>
                    <a:pt x="62" y="221"/>
                  </a:lnTo>
                  <a:lnTo>
                    <a:pt x="52" y="215"/>
                  </a:lnTo>
                  <a:lnTo>
                    <a:pt x="42" y="208"/>
                  </a:lnTo>
                  <a:lnTo>
                    <a:pt x="35" y="201"/>
                  </a:lnTo>
                  <a:lnTo>
                    <a:pt x="27" y="192"/>
                  </a:lnTo>
                  <a:lnTo>
                    <a:pt x="20" y="184"/>
                  </a:lnTo>
                  <a:lnTo>
                    <a:pt x="14" y="174"/>
                  </a:lnTo>
                  <a:lnTo>
                    <a:pt x="9" y="163"/>
                  </a:lnTo>
                  <a:lnTo>
                    <a:pt x="6" y="152"/>
                  </a:lnTo>
                  <a:lnTo>
                    <a:pt x="2" y="141"/>
                  </a:lnTo>
                  <a:lnTo>
                    <a:pt x="0" y="130"/>
                  </a:lnTo>
                  <a:lnTo>
                    <a:pt x="0" y="118"/>
                  </a:lnTo>
                  <a:lnTo>
                    <a:pt x="0" y="106"/>
                  </a:lnTo>
                  <a:lnTo>
                    <a:pt x="2" y="94"/>
                  </a:lnTo>
                  <a:lnTo>
                    <a:pt x="6" y="83"/>
                  </a:lnTo>
                  <a:lnTo>
                    <a:pt x="9" y="72"/>
                  </a:lnTo>
                  <a:lnTo>
                    <a:pt x="14" y="62"/>
                  </a:lnTo>
                  <a:lnTo>
                    <a:pt x="20" y="52"/>
                  </a:lnTo>
                  <a:lnTo>
                    <a:pt x="27" y="43"/>
                  </a:lnTo>
                  <a:lnTo>
                    <a:pt x="35" y="35"/>
                  </a:lnTo>
                  <a:lnTo>
                    <a:pt x="42" y="27"/>
                  </a:lnTo>
                  <a:lnTo>
                    <a:pt x="52" y="20"/>
                  </a:lnTo>
                  <a:lnTo>
                    <a:pt x="62" y="14"/>
                  </a:lnTo>
                  <a:lnTo>
                    <a:pt x="72" y="10"/>
                  </a:lnTo>
                  <a:lnTo>
                    <a:pt x="82" y="5"/>
                  </a:lnTo>
                  <a:lnTo>
                    <a:pt x="94" y="2"/>
                  </a:lnTo>
                  <a:lnTo>
                    <a:pt x="106" y="1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6286501" y="2857500"/>
              <a:ext cx="125412" cy="123825"/>
            </a:xfrm>
            <a:custGeom>
              <a:avLst/>
              <a:gdLst>
                <a:gd name="T0" fmla="*/ 0 w 236"/>
                <a:gd name="T1" fmla="*/ 0 h 235"/>
                <a:gd name="T2" fmla="*/ 0 w 236"/>
                <a:gd name="T3" fmla="*/ 0 h 235"/>
                <a:gd name="T4" fmla="*/ 0 w 236"/>
                <a:gd name="T5" fmla="*/ 0 h 235"/>
                <a:gd name="T6" fmla="*/ 0 w 236"/>
                <a:gd name="T7" fmla="*/ 0 h 235"/>
                <a:gd name="T8" fmla="*/ 0 w 236"/>
                <a:gd name="T9" fmla="*/ 0 h 235"/>
                <a:gd name="T10" fmla="*/ 0 w 236"/>
                <a:gd name="T11" fmla="*/ 0 h 235"/>
                <a:gd name="T12" fmla="*/ 0 w 236"/>
                <a:gd name="T13" fmla="*/ 0 h 235"/>
                <a:gd name="T14" fmla="*/ 0 w 236"/>
                <a:gd name="T15" fmla="*/ 0 h 235"/>
                <a:gd name="T16" fmla="*/ 0 w 236"/>
                <a:gd name="T17" fmla="*/ 0 h 235"/>
                <a:gd name="T18" fmla="*/ 0 w 236"/>
                <a:gd name="T19" fmla="*/ 0 h 235"/>
                <a:gd name="T20" fmla="*/ 0 w 236"/>
                <a:gd name="T21" fmla="*/ 0 h 235"/>
                <a:gd name="T22" fmla="*/ 0 w 236"/>
                <a:gd name="T23" fmla="*/ 0 h 235"/>
                <a:gd name="T24" fmla="*/ 0 w 236"/>
                <a:gd name="T25" fmla="*/ 0 h 235"/>
                <a:gd name="T26" fmla="*/ 0 w 236"/>
                <a:gd name="T27" fmla="*/ 0 h 235"/>
                <a:gd name="T28" fmla="*/ 0 w 236"/>
                <a:gd name="T29" fmla="*/ 0 h 235"/>
                <a:gd name="T30" fmla="*/ 0 w 236"/>
                <a:gd name="T31" fmla="*/ 0 h 235"/>
                <a:gd name="T32" fmla="*/ 0 w 236"/>
                <a:gd name="T33" fmla="*/ 0 h 235"/>
                <a:gd name="T34" fmla="*/ 0 w 236"/>
                <a:gd name="T35" fmla="*/ 0 h 235"/>
                <a:gd name="T36" fmla="*/ 0 w 236"/>
                <a:gd name="T37" fmla="*/ 0 h 235"/>
                <a:gd name="T38" fmla="*/ 0 w 236"/>
                <a:gd name="T39" fmla="*/ 0 h 235"/>
                <a:gd name="T40" fmla="*/ 0 w 236"/>
                <a:gd name="T41" fmla="*/ 0 h 235"/>
                <a:gd name="T42" fmla="*/ 0 w 236"/>
                <a:gd name="T43" fmla="*/ 0 h 235"/>
                <a:gd name="T44" fmla="*/ 0 w 236"/>
                <a:gd name="T45" fmla="*/ 0 h 235"/>
                <a:gd name="T46" fmla="*/ 0 w 236"/>
                <a:gd name="T47" fmla="*/ 0 h 235"/>
                <a:gd name="T48" fmla="*/ 0 w 236"/>
                <a:gd name="T49" fmla="*/ 0 h 235"/>
                <a:gd name="T50" fmla="*/ 0 w 236"/>
                <a:gd name="T51" fmla="*/ 0 h 235"/>
                <a:gd name="T52" fmla="*/ 0 w 236"/>
                <a:gd name="T53" fmla="*/ 0 h 235"/>
                <a:gd name="T54" fmla="*/ 0 w 236"/>
                <a:gd name="T55" fmla="*/ 0 h 235"/>
                <a:gd name="T56" fmla="*/ 0 w 236"/>
                <a:gd name="T57" fmla="*/ 0 h 235"/>
                <a:gd name="T58" fmla="*/ 0 w 236"/>
                <a:gd name="T59" fmla="*/ 0 h 235"/>
                <a:gd name="T60" fmla="*/ 0 w 236"/>
                <a:gd name="T61" fmla="*/ 0 h 235"/>
                <a:gd name="T62" fmla="*/ 0 w 236"/>
                <a:gd name="T63" fmla="*/ 0 h 2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6"/>
                <a:gd name="T97" fmla="*/ 0 h 235"/>
                <a:gd name="T98" fmla="*/ 236 w 236"/>
                <a:gd name="T99" fmla="*/ 235 h 23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6" h="235">
                  <a:moveTo>
                    <a:pt x="118" y="0"/>
                  </a:moveTo>
                  <a:lnTo>
                    <a:pt x="130" y="1"/>
                  </a:lnTo>
                  <a:lnTo>
                    <a:pt x="142" y="2"/>
                  </a:lnTo>
                  <a:lnTo>
                    <a:pt x="153" y="5"/>
                  </a:lnTo>
                  <a:lnTo>
                    <a:pt x="163" y="10"/>
                  </a:lnTo>
                  <a:lnTo>
                    <a:pt x="174" y="14"/>
                  </a:lnTo>
                  <a:lnTo>
                    <a:pt x="184" y="20"/>
                  </a:lnTo>
                  <a:lnTo>
                    <a:pt x="193" y="27"/>
                  </a:lnTo>
                  <a:lnTo>
                    <a:pt x="201" y="35"/>
                  </a:lnTo>
                  <a:lnTo>
                    <a:pt x="209" y="43"/>
                  </a:lnTo>
                  <a:lnTo>
                    <a:pt x="215" y="52"/>
                  </a:lnTo>
                  <a:lnTo>
                    <a:pt x="221" y="62"/>
                  </a:lnTo>
                  <a:lnTo>
                    <a:pt x="226" y="72"/>
                  </a:lnTo>
                  <a:lnTo>
                    <a:pt x="230" y="83"/>
                  </a:lnTo>
                  <a:lnTo>
                    <a:pt x="233" y="94"/>
                  </a:lnTo>
                  <a:lnTo>
                    <a:pt x="235" y="106"/>
                  </a:lnTo>
                  <a:lnTo>
                    <a:pt x="236" y="118"/>
                  </a:lnTo>
                  <a:lnTo>
                    <a:pt x="235" y="130"/>
                  </a:lnTo>
                  <a:lnTo>
                    <a:pt x="233" y="141"/>
                  </a:lnTo>
                  <a:lnTo>
                    <a:pt x="230" y="152"/>
                  </a:lnTo>
                  <a:lnTo>
                    <a:pt x="226" y="163"/>
                  </a:lnTo>
                  <a:lnTo>
                    <a:pt x="221" y="174"/>
                  </a:lnTo>
                  <a:lnTo>
                    <a:pt x="215" y="184"/>
                  </a:lnTo>
                  <a:lnTo>
                    <a:pt x="209" y="192"/>
                  </a:lnTo>
                  <a:lnTo>
                    <a:pt x="201" y="201"/>
                  </a:lnTo>
                  <a:lnTo>
                    <a:pt x="193" y="208"/>
                  </a:lnTo>
                  <a:lnTo>
                    <a:pt x="184" y="215"/>
                  </a:lnTo>
                  <a:lnTo>
                    <a:pt x="174" y="221"/>
                  </a:lnTo>
                  <a:lnTo>
                    <a:pt x="163" y="226"/>
                  </a:lnTo>
                  <a:lnTo>
                    <a:pt x="153" y="230"/>
                  </a:lnTo>
                  <a:lnTo>
                    <a:pt x="142" y="233"/>
                  </a:lnTo>
                  <a:lnTo>
                    <a:pt x="130" y="234"/>
                  </a:lnTo>
                  <a:lnTo>
                    <a:pt x="118" y="235"/>
                  </a:lnTo>
                  <a:lnTo>
                    <a:pt x="106" y="234"/>
                  </a:lnTo>
                  <a:lnTo>
                    <a:pt x="94" y="233"/>
                  </a:lnTo>
                  <a:lnTo>
                    <a:pt x="82" y="230"/>
                  </a:lnTo>
                  <a:lnTo>
                    <a:pt x="72" y="226"/>
                  </a:lnTo>
                  <a:lnTo>
                    <a:pt x="62" y="221"/>
                  </a:lnTo>
                  <a:lnTo>
                    <a:pt x="52" y="215"/>
                  </a:lnTo>
                  <a:lnTo>
                    <a:pt x="42" y="208"/>
                  </a:lnTo>
                  <a:lnTo>
                    <a:pt x="35" y="201"/>
                  </a:lnTo>
                  <a:lnTo>
                    <a:pt x="27" y="192"/>
                  </a:lnTo>
                  <a:lnTo>
                    <a:pt x="20" y="184"/>
                  </a:lnTo>
                  <a:lnTo>
                    <a:pt x="14" y="174"/>
                  </a:lnTo>
                  <a:lnTo>
                    <a:pt x="9" y="163"/>
                  </a:lnTo>
                  <a:lnTo>
                    <a:pt x="6" y="152"/>
                  </a:lnTo>
                  <a:lnTo>
                    <a:pt x="2" y="141"/>
                  </a:lnTo>
                  <a:lnTo>
                    <a:pt x="0" y="130"/>
                  </a:lnTo>
                  <a:lnTo>
                    <a:pt x="0" y="118"/>
                  </a:lnTo>
                  <a:lnTo>
                    <a:pt x="0" y="106"/>
                  </a:lnTo>
                  <a:lnTo>
                    <a:pt x="2" y="94"/>
                  </a:lnTo>
                  <a:lnTo>
                    <a:pt x="6" y="83"/>
                  </a:lnTo>
                  <a:lnTo>
                    <a:pt x="9" y="72"/>
                  </a:lnTo>
                  <a:lnTo>
                    <a:pt x="14" y="62"/>
                  </a:lnTo>
                  <a:lnTo>
                    <a:pt x="20" y="52"/>
                  </a:lnTo>
                  <a:lnTo>
                    <a:pt x="27" y="43"/>
                  </a:lnTo>
                  <a:lnTo>
                    <a:pt x="35" y="35"/>
                  </a:lnTo>
                  <a:lnTo>
                    <a:pt x="42" y="27"/>
                  </a:lnTo>
                  <a:lnTo>
                    <a:pt x="52" y="20"/>
                  </a:lnTo>
                  <a:lnTo>
                    <a:pt x="62" y="14"/>
                  </a:lnTo>
                  <a:lnTo>
                    <a:pt x="72" y="10"/>
                  </a:lnTo>
                  <a:lnTo>
                    <a:pt x="82" y="5"/>
                  </a:lnTo>
                  <a:lnTo>
                    <a:pt x="94" y="2"/>
                  </a:lnTo>
                  <a:lnTo>
                    <a:pt x="106" y="1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Тройная стрелка влево/вправо/вверх 9"/>
            <p:cNvSpPr/>
            <p:nvPr/>
          </p:nvSpPr>
          <p:spPr>
            <a:xfrm rot="10800000">
              <a:off x="2643133" y="2786056"/>
              <a:ext cx="3571900" cy="857252"/>
            </a:xfrm>
            <a:prstGeom prst="leftRightUpArrow">
              <a:avLst>
                <a:gd name="adj1" fmla="val 8660"/>
                <a:gd name="adj2" fmla="val 16830"/>
                <a:gd name="adj3" fmla="val 25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85750" y="2428875"/>
              <a:ext cx="2071688" cy="142875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>
                  <a:solidFill>
                    <a:srgbClr val="003300"/>
                  </a:solidFill>
                </a:rPr>
                <a:t> Формирование и корректировка планов финансирования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572250" y="2428875"/>
              <a:ext cx="2071688" cy="142875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>
                  <a:solidFill>
                    <a:srgbClr val="003300"/>
                  </a:solidFill>
                </a:rPr>
                <a:t>Контроль  исполнения планов финансирования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429000" y="3929063"/>
              <a:ext cx="2071688" cy="142875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>
                  <a:solidFill>
                    <a:srgbClr val="003300"/>
                  </a:solidFill>
                </a:rPr>
                <a:t>Учет расходов по статьям классификации</a:t>
              </a:r>
            </a:p>
          </p:txBody>
        </p:sp>
      </p:grpSp>
      <p:pic>
        <p:nvPicPr>
          <p:cNvPr id="14" name="Picture 4" descr="\\SERVER2003\Home\N_Papchenya\Госсектор\Госсект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011" y="880658"/>
            <a:ext cx="1071562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16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53568" y="134112"/>
            <a:ext cx="8668512" cy="6174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Возможности в сфере специфического учета государственных учреждений</a:t>
            </a:r>
            <a:endParaRPr lang="ru-RU" dirty="0"/>
          </a:p>
        </p:txBody>
      </p:sp>
      <p:grpSp>
        <p:nvGrpSpPr>
          <p:cNvPr id="4" name="Группа 54"/>
          <p:cNvGrpSpPr>
            <a:grpSpLocks/>
          </p:cNvGrpSpPr>
          <p:nvPr/>
        </p:nvGrpSpPr>
        <p:grpSpPr bwMode="auto">
          <a:xfrm>
            <a:off x="571500" y="1049274"/>
            <a:ext cx="8001000" cy="3786188"/>
            <a:chOff x="642910" y="1857364"/>
            <a:chExt cx="8001028" cy="378621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42910" y="2786068"/>
              <a:ext cx="2071688" cy="142875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Учет по статьям классификации расходов 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357686" y="1857364"/>
              <a:ext cx="4286252" cy="64293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>
                  <a:solidFill>
                    <a:srgbClr val="003300"/>
                  </a:solidFill>
                </a:rPr>
                <a:t>Настройка списка статей классификации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357686" y="2643189"/>
              <a:ext cx="4286252" cy="64293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 dirty="0">
                <a:solidFill>
                  <a:srgbClr val="003300"/>
                </a:solidFill>
              </a:endParaRPr>
            </a:p>
            <a:p>
              <a:pPr algn="ctr">
                <a:defRPr/>
              </a:pPr>
              <a:r>
                <a:rPr lang="ru-RU" sz="1400" b="1" dirty="0">
                  <a:solidFill>
                    <a:srgbClr val="003300"/>
                  </a:solidFill>
                </a:rPr>
                <a:t>Настройка</a:t>
              </a:r>
              <a:r>
                <a:rPr lang="ru-RU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400" b="1" dirty="0">
                  <a:solidFill>
                    <a:srgbClr val="003300"/>
                  </a:solidFill>
                </a:rPr>
                <a:t>бюджетной аналитики (источники финансирования, программы и т.д.)</a:t>
              </a:r>
            </a:p>
            <a:p>
              <a:pPr algn="ctr">
                <a:defRPr/>
              </a:pPr>
              <a:endParaRPr lang="ru-RU" sz="1400" dirty="0">
                <a:solidFill>
                  <a:srgbClr val="003300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357686" y="3429000"/>
              <a:ext cx="4286252" cy="64293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 dirty="0">
                <a:solidFill>
                  <a:srgbClr val="003300"/>
                </a:solidFill>
              </a:endParaRPr>
            </a:p>
            <a:p>
              <a:pPr algn="ctr">
                <a:defRPr/>
              </a:pPr>
              <a:r>
                <a:rPr lang="ru-RU" sz="1400" b="1" dirty="0">
                  <a:solidFill>
                    <a:srgbClr val="003300"/>
                  </a:solidFill>
                </a:rPr>
                <a:t>Указание бюджетной аналитики</a:t>
              </a:r>
              <a:r>
                <a:rPr lang="ru-RU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400" b="1" dirty="0">
                  <a:solidFill>
                    <a:srgbClr val="003300"/>
                  </a:solidFill>
                </a:rPr>
                <a:t>при формировании бухгалтерских</a:t>
              </a:r>
              <a:r>
                <a:rPr lang="ru-RU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400" b="1" dirty="0">
                  <a:solidFill>
                    <a:srgbClr val="003300"/>
                  </a:solidFill>
                </a:rPr>
                <a:t>проводок</a:t>
              </a:r>
            </a:p>
            <a:p>
              <a:pPr algn="ctr">
                <a:defRPr/>
              </a:pPr>
              <a:endParaRPr lang="ru-RU" sz="1400" dirty="0">
                <a:solidFill>
                  <a:srgbClr val="003300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357686" y="4214818"/>
              <a:ext cx="4286252" cy="64293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 dirty="0">
                <a:solidFill>
                  <a:srgbClr val="003300"/>
                </a:solidFill>
              </a:endParaRPr>
            </a:p>
            <a:p>
              <a:pPr algn="ctr">
                <a:defRPr/>
              </a:pPr>
              <a:r>
                <a:rPr lang="ru-RU" sz="1400" b="1" dirty="0">
                  <a:solidFill>
                    <a:srgbClr val="003300"/>
                  </a:solidFill>
                </a:rPr>
                <a:t>Перемещение</a:t>
              </a:r>
              <a:r>
                <a:rPr lang="ru-RU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400" b="1" dirty="0">
                  <a:solidFill>
                    <a:srgbClr val="003300"/>
                  </a:solidFill>
                </a:rPr>
                <a:t>средств</a:t>
              </a:r>
              <a:r>
                <a:rPr lang="ru-RU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400" b="1" dirty="0">
                  <a:solidFill>
                    <a:srgbClr val="003300"/>
                  </a:solidFill>
                </a:rPr>
                <a:t>между</a:t>
              </a:r>
              <a:r>
                <a:rPr lang="ru-RU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400" b="1" dirty="0">
                  <a:solidFill>
                    <a:srgbClr val="003300"/>
                  </a:solidFill>
                </a:rPr>
                <a:t>статьями</a:t>
              </a:r>
              <a:r>
                <a:rPr lang="ru-RU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400" b="1" dirty="0">
                  <a:solidFill>
                    <a:srgbClr val="003300"/>
                  </a:solidFill>
                </a:rPr>
                <a:t>классификации</a:t>
              </a:r>
            </a:p>
            <a:p>
              <a:pPr algn="ctr">
                <a:defRPr/>
              </a:pPr>
              <a:endParaRPr lang="ru-RU" sz="1400" dirty="0">
                <a:solidFill>
                  <a:srgbClr val="003300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357686" y="5000643"/>
              <a:ext cx="4286252" cy="64293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 dirty="0">
                <a:solidFill>
                  <a:srgbClr val="003300"/>
                </a:solidFill>
              </a:endParaRPr>
            </a:p>
            <a:p>
              <a:pPr algn="ctr">
                <a:defRPr/>
              </a:pPr>
              <a:r>
                <a:rPr lang="ru-RU" sz="1400" b="1" dirty="0">
                  <a:solidFill>
                    <a:srgbClr val="003300"/>
                  </a:solidFill>
                </a:rPr>
                <a:t>Формирование</a:t>
              </a:r>
              <a:r>
                <a:rPr lang="ru-RU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400" b="1" dirty="0">
                  <a:solidFill>
                    <a:srgbClr val="003300"/>
                  </a:solidFill>
                </a:rPr>
                <a:t>бухгалтерских</a:t>
              </a:r>
              <a:r>
                <a:rPr lang="ru-RU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400" b="1" dirty="0">
                  <a:solidFill>
                    <a:srgbClr val="003300"/>
                  </a:solidFill>
                </a:rPr>
                <a:t>отчетов в</a:t>
              </a:r>
              <a:r>
                <a:rPr lang="ru-RU" sz="1400" b="1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400" b="1" dirty="0">
                  <a:solidFill>
                    <a:srgbClr val="003300"/>
                  </a:solidFill>
                </a:rPr>
                <a:t>разрезе</a:t>
              </a:r>
              <a:r>
                <a:rPr lang="ru-RU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400" b="1" dirty="0">
                  <a:solidFill>
                    <a:srgbClr val="003300"/>
                  </a:solidFill>
                </a:rPr>
                <a:t>статей</a:t>
              </a:r>
            </a:p>
            <a:p>
              <a:pPr algn="ctr">
                <a:defRPr/>
              </a:pPr>
              <a:endParaRPr lang="ru-RU" sz="1400" dirty="0">
                <a:solidFill>
                  <a:srgbClr val="003300"/>
                </a:solidFill>
              </a:endParaRPr>
            </a:p>
          </p:txBody>
        </p:sp>
        <p:sp>
          <p:nvSpPr>
            <p:cNvPr id="13" name="Штриховая стрелка вправо 12"/>
            <p:cNvSpPr/>
            <p:nvPr/>
          </p:nvSpPr>
          <p:spPr>
            <a:xfrm>
              <a:off x="2786040" y="3357370"/>
              <a:ext cx="714378" cy="214286"/>
            </a:xfrm>
            <a:prstGeom prst="striped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14" name="Группа 53"/>
            <p:cNvGrpSpPr>
              <a:grpSpLocks/>
            </p:cNvGrpSpPr>
            <p:nvPr/>
          </p:nvGrpSpPr>
          <p:grpSpPr bwMode="auto">
            <a:xfrm>
              <a:off x="3618527" y="2071651"/>
              <a:ext cx="596268" cy="3428584"/>
              <a:chOff x="3618527" y="2071651"/>
              <a:chExt cx="596268" cy="3428584"/>
            </a:xfrm>
          </p:grpSpPr>
          <p:sp>
            <p:nvSpPr>
              <p:cNvPr id="15" name="Штриховая стрелка вправо 14"/>
              <p:cNvSpPr/>
              <p:nvPr/>
            </p:nvSpPr>
            <p:spPr>
              <a:xfrm>
                <a:off x="3643293" y="2071651"/>
                <a:ext cx="571502" cy="214286"/>
              </a:xfrm>
              <a:prstGeom prst="stripedRight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6" name="Штриховая стрелка вправо 15"/>
              <p:cNvSpPr/>
              <p:nvPr/>
            </p:nvSpPr>
            <p:spPr>
              <a:xfrm>
                <a:off x="3643293" y="2857368"/>
                <a:ext cx="571502" cy="214287"/>
              </a:xfrm>
              <a:prstGeom prst="stripedRight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7" name="Штриховая стрелка вправо 16"/>
              <p:cNvSpPr/>
              <p:nvPr/>
            </p:nvSpPr>
            <p:spPr>
              <a:xfrm>
                <a:off x="3643293" y="3571656"/>
                <a:ext cx="571502" cy="214287"/>
              </a:xfrm>
              <a:prstGeom prst="stripedRight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8" name="Штриховая стрелка вправо 17"/>
              <p:cNvSpPr/>
              <p:nvPr/>
            </p:nvSpPr>
            <p:spPr>
              <a:xfrm>
                <a:off x="3643293" y="4428802"/>
                <a:ext cx="571502" cy="214287"/>
              </a:xfrm>
              <a:prstGeom prst="stripedRight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9" name="Штриховая стрелка вправо 18"/>
              <p:cNvSpPr/>
              <p:nvPr/>
            </p:nvSpPr>
            <p:spPr>
              <a:xfrm>
                <a:off x="3643293" y="5285948"/>
                <a:ext cx="571502" cy="214287"/>
              </a:xfrm>
              <a:prstGeom prst="stripedRight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20" name="Прямая соединительная линия 19"/>
              <p:cNvCxnSpPr/>
              <p:nvPr/>
            </p:nvCxnSpPr>
            <p:spPr>
              <a:xfrm rot="5400000">
                <a:off x="1975453" y="3785944"/>
                <a:ext cx="3286148" cy="0"/>
              </a:xfrm>
              <a:prstGeom prst="line">
                <a:avLst/>
              </a:prstGeom>
              <a:solidFill>
                <a:srgbClr val="00B0F0"/>
              </a:solidFill>
              <a:ln w="63500" cap="rnd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9209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Разрезы классификации расходов</a:t>
            </a:r>
            <a:r>
              <a:rPr lang="ru-RU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dirty="0"/>
          </a:p>
        </p:txBody>
      </p:sp>
      <p:grpSp>
        <p:nvGrpSpPr>
          <p:cNvPr id="4" name="Группа 80"/>
          <p:cNvGrpSpPr>
            <a:grpSpLocks/>
          </p:cNvGrpSpPr>
          <p:nvPr/>
        </p:nvGrpSpPr>
        <p:grpSpPr bwMode="auto">
          <a:xfrm>
            <a:off x="314897" y="734950"/>
            <a:ext cx="7848000" cy="3960000"/>
            <a:chOff x="285720" y="1720701"/>
            <a:chExt cx="8643998" cy="4494381"/>
          </a:xfrm>
        </p:grpSpPr>
        <p:grpSp>
          <p:nvGrpSpPr>
            <p:cNvPr id="5" name="Группа 78"/>
            <p:cNvGrpSpPr>
              <a:grpSpLocks/>
            </p:cNvGrpSpPr>
            <p:nvPr/>
          </p:nvGrpSpPr>
          <p:grpSpPr bwMode="auto">
            <a:xfrm>
              <a:off x="1071537" y="1720701"/>
              <a:ext cx="6929486" cy="1851177"/>
              <a:chOff x="1071537" y="1720701"/>
              <a:chExt cx="6929486" cy="1851177"/>
            </a:xfrm>
          </p:grpSpPr>
          <p:sp>
            <p:nvSpPr>
              <p:cNvPr id="36" name="Штриховая стрелка вправо 35"/>
              <p:cNvSpPr/>
              <p:nvPr/>
            </p:nvSpPr>
            <p:spPr>
              <a:xfrm rot="5400000">
                <a:off x="4464842" y="2821777"/>
                <a:ext cx="357191" cy="142876"/>
              </a:xfrm>
              <a:prstGeom prst="stripedRightArrow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grpSp>
            <p:nvGrpSpPr>
              <p:cNvPr id="37" name="Группа 67"/>
              <p:cNvGrpSpPr>
                <a:grpSpLocks/>
              </p:cNvGrpSpPr>
              <p:nvPr/>
            </p:nvGrpSpPr>
            <p:grpSpPr bwMode="auto">
              <a:xfrm>
                <a:off x="1071537" y="3143249"/>
                <a:ext cx="6929486" cy="428629"/>
                <a:chOff x="1071537" y="3143248"/>
                <a:chExt cx="6929486" cy="571509"/>
              </a:xfrm>
            </p:grpSpPr>
            <p:sp>
              <p:nvSpPr>
                <p:cNvPr id="39" name="Штриховая стрелка вправо 38"/>
                <p:cNvSpPr/>
                <p:nvPr/>
              </p:nvSpPr>
              <p:spPr>
                <a:xfrm rot="5400000">
                  <a:off x="5536411" y="3321843"/>
                  <a:ext cx="571508" cy="214314"/>
                </a:xfrm>
                <a:prstGeom prst="stripedRightArrow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40" name="Штриховая стрелка вправо 39"/>
                <p:cNvSpPr/>
                <p:nvPr/>
              </p:nvSpPr>
              <p:spPr>
                <a:xfrm rot="5400000">
                  <a:off x="3178956" y="3321844"/>
                  <a:ext cx="571508" cy="214313"/>
                </a:xfrm>
                <a:prstGeom prst="stripedRightArrow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41" name="Штриховая стрелка вправо 40"/>
                <p:cNvSpPr/>
                <p:nvPr/>
              </p:nvSpPr>
              <p:spPr>
                <a:xfrm rot="5400000">
                  <a:off x="892940" y="3321844"/>
                  <a:ext cx="571508" cy="214313"/>
                </a:xfrm>
                <a:prstGeom prst="stripedRightArrow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cxnSp>
              <p:nvCxnSpPr>
                <p:cNvPr id="42" name="Прямая соединительная линия 41"/>
                <p:cNvCxnSpPr/>
                <p:nvPr/>
              </p:nvCxnSpPr>
              <p:spPr>
                <a:xfrm rot="10800000">
                  <a:off x="1142975" y="3143247"/>
                  <a:ext cx="6858048" cy="2117"/>
                </a:xfrm>
                <a:prstGeom prst="line">
                  <a:avLst/>
                </a:prstGeom>
                <a:solidFill>
                  <a:srgbClr val="00B0F0"/>
                </a:solidFill>
                <a:ln w="63500" cap="rnd">
                  <a:solidFill>
                    <a:schemeClr val="bg1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38" name="Прямоугольник 37"/>
              <p:cNvSpPr/>
              <p:nvPr/>
            </p:nvSpPr>
            <p:spPr bwMode="auto">
              <a:xfrm>
                <a:off x="3817437" y="1720701"/>
                <a:ext cx="1683257" cy="99391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b="1" dirty="0">
                    <a:solidFill>
                      <a:srgbClr val="003300"/>
                    </a:solidFill>
                  </a:rPr>
                  <a:t>Классификация  расходов </a:t>
                </a:r>
              </a:p>
            </p:txBody>
          </p:sp>
        </p:grpSp>
        <p:grpSp>
          <p:nvGrpSpPr>
            <p:cNvPr id="6" name="Группа 79"/>
            <p:cNvGrpSpPr>
              <a:grpSpLocks/>
            </p:cNvGrpSpPr>
            <p:nvPr/>
          </p:nvGrpSpPr>
          <p:grpSpPr bwMode="auto">
            <a:xfrm>
              <a:off x="285720" y="3643314"/>
              <a:ext cx="8643998" cy="2571768"/>
              <a:chOff x="285720" y="3643314"/>
              <a:chExt cx="8643998" cy="2571768"/>
            </a:xfrm>
          </p:grpSpPr>
          <p:grpSp>
            <p:nvGrpSpPr>
              <p:cNvPr id="7" name="Группа 41"/>
              <p:cNvGrpSpPr>
                <a:grpSpLocks/>
              </p:cNvGrpSpPr>
              <p:nvPr/>
            </p:nvGrpSpPr>
            <p:grpSpPr bwMode="auto">
              <a:xfrm>
                <a:off x="285720" y="3643314"/>
                <a:ext cx="1928826" cy="1071570"/>
                <a:chOff x="642910" y="2000240"/>
                <a:chExt cx="2286002" cy="1643064"/>
              </a:xfrm>
            </p:grpSpPr>
            <p:sp>
              <p:nvSpPr>
                <p:cNvPr id="34" name="Прямоугольник 33"/>
                <p:cNvSpPr/>
                <p:nvPr/>
              </p:nvSpPr>
              <p:spPr>
                <a:xfrm>
                  <a:off x="642910" y="2000240"/>
                  <a:ext cx="2071688" cy="1428750"/>
                </a:xfrm>
                <a:prstGeom prst="rect">
                  <a:avLst/>
                </a:prstGeom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14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Прямоугольник 34"/>
                <p:cNvSpPr/>
                <p:nvPr/>
              </p:nvSpPr>
              <p:spPr>
                <a:xfrm>
                  <a:off x="857224" y="2214554"/>
                  <a:ext cx="2071688" cy="142875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1400" b="1" dirty="0">
                      <a:solidFill>
                        <a:srgbClr val="003300"/>
                      </a:solidFill>
                    </a:rPr>
                    <a:t>Источники финансирования</a:t>
                  </a:r>
                </a:p>
              </p:txBody>
            </p:sp>
          </p:grpSp>
          <p:grpSp>
            <p:nvGrpSpPr>
              <p:cNvPr id="10" name="Группа 48"/>
              <p:cNvGrpSpPr>
                <a:grpSpLocks/>
              </p:cNvGrpSpPr>
              <p:nvPr/>
            </p:nvGrpSpPr>
            <p:grpSpPr bwMode="auto">
              <a:xfrm>
                <a:off x="2500298" y="3643314"/>
                <a:ext cx="2000264" cy="1071570"/>
                <a:chOff x="642910" y="2000240"/>
                <a:chExt cx="2286002" cy="1643064"/>
              </a:xfrm>
            </p:grpSpPr>
            <p:sp>
              <p:nvSpPr>
                <p:cNvPr id="32" name="Прямоугольник 31"/>
                <p:cNvSpPr/>
                <p:nvPr/>
              </p:nvSpPr>
              <p:spPr>
                <a:xfrm>
                  <a:off x="642910" y="2000240"/>
                  <a:ext cx="2071688" cy="1428750"/>
                </a:xfrm>
                <a:prstGeom prst="rect">
                  <a:avLst/>
                </a:prstGeom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14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Прямоугольник 32"/>
                <p:cNvSpPr/>
                <p:nvPr/>
              </p:nvSpPr>
              <p:spPr>
                <a:xfrm>
                  <a:off x="857224" y="2214554"/>
                  <a:ext cx="2071688" cy="142875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1400" b="1" dirty="0">
                      <a:solidFill>
                        <a:srgbClr val="003300"/>
                      </a:solidFill>
                    </a:rPr>
                    <a:t>Функциональная классификация расходов </a:t>
                  </a:r>
                </a:p>
              </p:txBody>
            </p:sp>
          </p:grpSp>
          <p:grpSp>
            <p:nvGrpSpPr>
              <p:cNvPr id="11" name="Группа 51"/>
              <p:cNvGrpSpPr>
                <a:grpSpLocks/>
              </p:cNvGrpSpPr>
              <p:nvPr/>
            </p:nvGrpSpPr>
            <p:grpSpPr bwMode="auto">
              <a:xfrm>
                <a:off x="4857752" y="3643314"/>
                <a:ext cx="2000264" cy="1071570"/>
                <a:chOff x="642910" y="2000240"/>
                <a:chExt cx="2286002" cy="1643064"/>
              </a:xfrm>
            </p:grpSpPr>
            <p:sp>
              <p:nvSpPr>
                <p:cNvPr id="30" name="Прямоугольник 29"/>
                <p:cNvSpPr/>
                <p:nvPr/>
              </p:nvSpPr>
              <p:spPr>
                <a:xfrm>
                  <a:off x="642910" y="2000240"/>
                  <a:ext cx="2071689" cy="1428750"/>
                </a:xfrm>
                <a:prstGeom prst="rect">
                  <a:avLst/>
                </a:prstGeom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14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Прямоугольник 30"/>
                <p:cNvSpPr/>
                <p:nvPr/>
              </p:nvSpPr>
              <p:spPr>
                <a:xfrm>
                  <a:off x="857224" y="2214554"/>
                  <a:ext cx="2071688" cy="142875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1400" b="1" dirty="0">
                      <a:solidFill>
                        <a:srgbClr val="003300"/>
                      </a:solidFill>
                    </a:rPr>
                    <a:t>Код платных услуг</a:t>
                  </a:r>
                </a:p>
              </p:txBody>
            </p:sp>
          </p:grpSp>
          <p:grpSp>
            <p:nvGrpSpPr>
              <p:cNvPr id="12" name="Группа 54"/>
              <p:cNvGrpSpPr>
                <a:grpSpLocks/>
              </p:cNvGrpSpPr>
              <p:nvPr/>
            </p:nvGrpSpPr>
            <p:grpSpPr bwMode="auto">
              <a:xfrm>
                <a:off x="7072330" y="3643314"/>
                <a:ext cx="1857388" cy="1071570"/>
                <a:chOff x="642910" y="2000240"/>
                <a:chExt cx="2286002" cy="1643064"/>
              </a:xfrm>
            </p:grpSpPr>
            <p:sp>
              <p:nvSpPr>
                <p:cNvPr id="28" name="Прямоугольник 27"/>
                <p:cNvSpPr/>
                <p:nvPr/>
              </p:nvSpPr>
              <p:spPr>
                <a:xfrm>
                  <a:off x="642910" y="2000240"/>
                  <a:ext cx="2071688" cy="1428750"/>
                </a:xfrm>
                <a:prstGeom prst="rect">
                  <a:avLst/>
                </a:prstGeom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14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Прямоугольник 28"/>
                <p:cNvSpPr/>
                <p:nvPr/>
              </p:nvSpPr>
              <p:spPr>
                <a:xfrm>
                  <a:off x="857224" y="2214554"/>
                  <a:ext cx="2071688" cy="142875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1400" b="1" dirty="0">
                      <a:solidFill>
                        <a:srgbClr val="003300"/>
                      </a:solidFill>
                    </a:rPr>
                    <a:t>Специфика</a:t>
                  </a:r>
                </a:p>
              </p:txBody>
            </p:sp>
          </p:grpSp>
          <p:grpSp>
            <p:nvGrpSpPr>
              <p:cNvPr id="13" name="Группа 58"/>
              <p:cNvGrpSpPr>
                <a:grpSpLocks/>
              </p:cNvGrpSpPr>
              <p:nvPr/>
            </p:nvGrpSpPr>
            <p:grpSpPr bwMode="auto">
              <a:xfrm>
                <a:off x="1500145" y="5429264"/>
                <a:ext cx="1857388" cy="714380"/>
                <a:chOff x="2049659" y="2000240"/>
                <a:chExt cx="2286002" cy="1643064"/>
              </a:xfrm>
            </p:grpSpPr>
            <p:sp>
              <p:nvSpPr>
                <p:cNvPr id="26" name="Прямоугольник 25"/>
                <p:cNvSpPr/>
                <p:nvPr/>
              </p:nvSpPr>
              <p:spPr>
                <a:xfrm>
                  <a:off x="2049659" y="2000240"/>
                  <a:ext cx="2071688" cy="1428750"/>
                </a:xfrm>
                <a:prstGeom prst="rect">
                  <a:avLst/>
                </a:prstGeom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14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Прямоугольник 26"/>
                <p:cNvSpPr/>
                <p:nvPr/>
              </p:nvSpPr>
              <p:spPr>
                <a:xfrm>
                  <a:off x="2263973" y="2214554"/>
                  <a:ext cx="2071688" cy="142875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1400" b="1" i="1" dirty="0">
                      <a:solidFill>
                        <a:srgbClr val="003300"/>
                      </a:solidFill>
                    </a:rPr>
                    <a:t>Программа</a:t>
                  </a:r>
                </a:p>
              </p:txBody>
            </p:sp>
          </p:grpSp>
          <p:grpSp>
            <p:nvGrpSpPr>
              <p:cNvPr id="14" name="Группа 61"/>
              <p:cNvGrpSpPr>
                <a:grpSpLocks/>
              </p:cNvGrpSpPr>
              <p:nvPr/>
            </p:nvGrpSpPr>
            <p:grpSpPr bwMode="auto">
              <a:xfrm>
                <a:off x="3714722" y="5429264"/>
                <a:ext cx="1857388" cy="714380"/>
                <a:chOff x="2049657" y="2000240"/>
                <a:chExt cx="2286002" cy="1643064"/>
              </a:xfrm>
            </p:grpSpPr>
            <p:sp>
              <p:nvSpPr>
                <p:cNvPr id="24" name="Прямоугольник 23"/>
                <p:cNvSpPr/>
                <p:nvPr/>
              </p:nvSpPr>
              <p:spPr>
                <a:xfrm>
                  <a:off x="2049657" y="2000240"/>
                  <a:ext cx="2071688" cy="1428750"/>
                </a:xfrm>
                <a:prstGeom prst="rect">
                  <a:avLst/>
                </a:prstGeom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14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Прямоугольник 24"/>
                <p:cNvSpPr/>
                <p:nvPr/>
              </p:nvSpPr>
              <p:spPr>
                <a:xfrm>
                  <a:off x="2263971" y="2214554"/>
                  <a:ext cx="2071688" cy="142875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1400" b="1" i="1" dirty="0">
                      <a:solidFill>
                        <a:srgbClr val="003300"/>
                      </a:solidFill>
                    </a:rPr>
                    <a:t>Подпрограмма</a:t>
                  </a:r>
                </a:p>
              </p:txBody>
            </p:sp>
          </p:grpSp>
          <p:grpSp>
            <p:nvGrpSpPr>
              <p:cNvPr id="15" name="Группа 64"/>
              <p:cNvGrpSpPr>
                <a:grpSpLocks/>
              </p:cNvGrpSpPr>
              <p:nvPr/>
            </p:nvGrpSpPr>
            <p:grpSpPr bwMode="auto">
              <a:xfrm>
                <a:off x="6072177" y="5429264"/>
                <a:ext cx="2000264" cy="785818"/>
                <a:chOff x="1949173" y="2000240"/>
                <a:chExt cx="2286002" cy="1643064"/>
              </a:xfrm>
            </p:grpSpPr>
            <p:sp>
              <p:nvSpPr>
                <p:cNvPr id="22" name="Прямоугольник 21"/>
                <p:cNvSpPr/>
                <p:nvPr/>
              </p:nvSpPr>
              <p:spPr>
                <a:xfrm>
                  <a:off x="1949173" y="2000240"/>
                  <a:ext cx="2071688" cy="1428750"/>
                </a:xfrm>
                <a:prstGeom prst="rect">
                  <a:avLst/>
                </a:prstGeom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14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2163487" y="2214554"/>
                  <a:ext cx="2071688" cy="142875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1400" b="1" i="1" dirty="0">
                      <a:solidFill>
                        <a:srgbClr val="003300"/>
                      </a:solidFill>
                    </a:rPr>
                    <a:t>Код администратора</a:t>
                  </a:r>
                </a:p>
              </p:txBody>
            </p:sp>
          </p:grpSp>
          <p:grpSp>
            <p:nvGrpSpPr>
              <p:cNvPr id="16" name="Группа 77"/>
              <p:cNvGrpSpPr>
                <a:grpSpLocks/>
              </p:cNvGrpSpPr>
              <p:nvPr/>
            </p:nvGrpSpPr>
            <p:grpSpPr bwMode="auto">
              <a:xfrm>
                <a:off x="2285962" y="4714882"/>
                <a:ext cx="4500594" cy="642942"/>
                <a:chOff x="2285962" y="4714882"/>
                <a:chExt cx="4500594" cy="642942"/>
              </a:xfrm>
            </p:grpSpPr>
            <p:sp>
              <p:nvSpPr>
                <p:cNvPr id="17" name="Штриховая стрелка вправо 16"/>
                <p:cNvSpPr/>
                <p:nvPr/>
              </p:nvSpPr>
              <p:spPr>
                <a:xfrm rot="5400000">
                  <a:off x="6546070" y="5117316"/>
                  <a:ext cx="285752" cy="195264"/>
                </a:xfrm>
                <a:prstGeom prst="stripedRightArrow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8" name="Штриховая стрелка вправо 17"/>
                <p:cNvSpPr/>
                <p:nvPr/>
              </p:nvSpPr>
              <p:spPr>
                <a:xfrm rot="5400000">
                  <a:off x="4316411" y="5118110"/>
                  <a:ext cx="285752" cy="193676"/>
                </a:xfrm>
                <a:prstGeom prst="stripedRightArrow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9" name="Штриховая стрелка вправо 18"/>
                <p:cNvSpPr/>
                <p:nvPr/>
              </p:nvSpPr>
              <p:spPr>
                <a:xfrm rot="5400000">
                  <a:off x="2240741" y="5117316"/>
                  <a:ext cx="285752" cy="195264"/>
                </a:xfrm>
                <a:prstGeom prst="stripedRightArrow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cxnSp>
              <p:nvCxnSpPr>
                <p:cNvPr id="20" name="Прямая соединительная линия 19"/>
                <p:cNvCxnSpPr/>
                <p:nvPr/>
              </p:nvCxnSpPr>
              <p:spPr>
                <a:xfrm rot="10800000">
                  <a:off x="2351072" y="5072073"/>
                  <a:ext cx="4364067" cy="0"/>
                </a:xfrm>
                <a:prstGeom prst="line">
                  <a:avLst/>
                </a:prstGeom>
                <a:solidFill>
                  <a:srgbClr val="00B0F0"/>
                </a:solidFill>
                <a:ln w="63500" cap="rnd">
                  <a:solidFill>
                    <a:schemeClr val="bg1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21" name="Штриховая стрелка вправо 20"/>
                <p:cNvSpPr/>
                <p:nvPr/>
              </p:nvSpPr>
              <p:spPr>
                <a:xfrm rot="5400000">
                  <a:off x="3428993" y="4786320"/>
                  <a:ext cx="285752" cy="142876"/>
                </a:xfrm>
                <a:prstGeom prst="stripedRightArrow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10868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Настройка основных параметров</a:t>
            </a:r>
          </a:p>
        </p:txBody>
      </p:sp>
      <p:sp>
        <p:nvSpPr>
          <p:cNvPr id="4" name="Text Box 22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480060" y="768668"/>
            <a:ext cx="8214360" cy="210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b="1" dirty="0"/>
              <a:t>Справочник «</a:t>
            </a:r>
            <a:r>
              <a:rPr lang="ru-RU" b="1" dirty="0" smtClean="0"/>
              <a:t>Специфики» </a:t>
            </a:r>
            <a:r>
              <a:rPr lang="ru-RU" dirty="0" smtClean="0"/>
              <a:t>предназначен </a:t>
            </a:r>
            <a:r>
              <a:rPr lang="ru-RU" dirty="0"/>
              <a:t>для хранения списка бюджетных специфик, или экономической классификации </a:t>
            </a:r>
            <a:r>
              <a:rPr lang="ru-RU" dirty="0" smtClean="0"/>
              <a:t>расходов.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eaLnBrk="1" hangingPunct="1"/>
            <a:endParaRPr lang="ru-RU" altLang="ru-RU" b="1" dirty="0">
              <a:solidFill>
                <a:srgbClr val="0033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20" y="1539067"/>
            <a:ext cx="8208000" cy="269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90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Настройка основных параметров</a:t>
            </a:r>
          </a:p>
        </p:txBody>
      </p:sp>
      <p:sp>
        <p:nvSpPr>
          <p:cNvPr id="5" name="Text Box 22" descr="123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5888736" y="768350"/>
            <a:ext cx="2806002" cy="5909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3300"/>
                </a:solidFill>
              </a:rPr>
              <a:t>Настройка источников финансирования</a:t>
            </a:r>
          </a:p>
        </p:txBody>
      </p:sp>
      <p:sp>
        <p:nvSpPr>
          <p:cNvPr id="6" name="Text Box 22" descr="123"/>
          <p:cNvSpPr txBox="1">
            <a:spLocks noChangeArrowheads="1"/>
          </p:cNvSpPr>
          <p:nvPr/>
        </p:nvSpPr>
        <p:spPr bwMode="auto">
          <a:xfrm>
            <a:off x="442722" y="3457194"/>
            <a:ext cx="3208338" cy="9239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3300"/>
                </a:solidFill>
              </a:rPr>
              <a:t>Настройка функциональной классификации расходов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423" y="2511382"/>
            <a:ext cx="3708000" cy="22327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364" y="1033208"/>
            <a:ext cx="3348000" cy="1033241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3651059" y="3779520"/>
            <a:ext cx="864000" cy="252000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5" idx="1"/>
          </p:cNvCxnSpPr>
          <p:nvPr/>
        </p:nvCxnSpPr>
        <p:spPr>
          <a:xfrm flipH="1">
            <a:off x="4699364" y="1063816"/>
            <a:ext cx="1189372" cy="355854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90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05798" y="1316736"/>
            <a:ext cx="8304090" cy="87782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/>
              <a:t>Регистрация</a:t>
            </a:r>
            <a:r>
              <a:rPr lang="en-US" dirty="0"/>
              <a:t> и </a:t>
            </a:r>
            <a:r>
              <a:rPr lang="en-US" dirty="0" err="1"/>
              <a:t>учет</a:t>
            </a:r>
            <a:r>
              <a:rPr lang="en-US" dirty="0"/>
              <a:t> </a:t>
            </a:r>
            <a:r>
              <a:rPr lang="en-US" dirty="0" err="1"/>
              <a:t>исполнения</a:t>
            </a:r>
            <a:r>
              <a:rPr lang="en-US" dirty="0"/>
              <a:t> </a:t>
            </a:r>
            <a:r>
              <a:rPr lang="en-US" dirty="0" err="1"/>
              <a:t>планов</a:t>
            </a:r>
            <a:r>
              <a:rPr lang="en-US" dirty="0"/>
              <a:t> </a:t>
            </a:r>
            <a:r>
              <a:rPr lang="en-US" dirty="0" err="1"/>
              <a:t>финансирования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63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2859</TotalTime>
  <Words>383</Words>
  <Application>Microsoft Office PowerPoint</Application>
  <PresentationFormat>Экран (16:9)</PresentationFormat>
  <Paragraphs>80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Tahoma</vt:lpstr>
      <vt:lpstr>Wingdings</vt:lpstr>
      <vt:lpstr>Тема Office</vt:lpstr>
      <vt:lpstr>Госсектор: Бухгалтерия государственного учреждения для Казахстана</vt:lpstr>
      <vt:lpstr>Основные темы</vt:lpstr>
      <vt:lpstr>Возможности в сфере специфического учета государственных учреждений</vt:lpstr>
      <vt:lpstr>Возможности в сфере специфического учета государственных учреждений </vt:lpstr>
      <vt:lpstr>Возможности в сфере специфического учета государственных учреждений</vt:lpstr>
      <vt:lpstr>Разрезы классификации расходов </vt:lpstr>
      <vt:lpstr>Настройка основных параметров</vt:lpstr>
      <vt:lpstr>Настройка основных параметров</vt:lpstr>
      <vt:lpstr>Регистрация и учет исполнения планов финансирования</vt:lpstr>
      <vt:lpstr>Формирование планов финансирования  в разрезе специфик с помесячной детализацией</vt:lpstr>
      <vt:lpstr>Корректировка планов финансирования  в разрезе специфик с помесячной детализацией </vt:lpstr>
      <vt:lpstr>Возможность формирования отчета по планам финансирования </vt:lpstr>
      <vt:lpstr>Контроль исполнения планов финансирования </vt:lpstr>
      <vt:lpstr>Учет плановых назначений на принятие обязательств и движение денежных средств</vt:lpstr>
      <vt:lpstr>Заявка на регистрацию сделки </vt:lpstr>
      <vt:lpstr>Возможность формирования помесячного графика платежей с различными вариантами процента оплаты </vt:lpstr>
      <vt:lpstr>Создание реестров и журналов регистрации заявок на регистрацию сделки  </vt:lpstr>
      <vt:lpstr>Счет к оплате – основной платежный инструмент  </vt:lpstr>
      <vt:lpstr>Поступление финансирования осуществляется платежным ордером</vt:lpstr>
      <vt:lpstr>Возможность формирования реестра и журнала регистрации счетов к оплате за произвольный период </vt:lpstr>
      <vt:lpstr>Подсистема учета наличных денежных средств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С. Гусев</dc:creator>
  <cp:lastModifiedBy>Толкынай Б. Кенишева</cp:lastModifiedBy>
  <cp:revision>174</cp:revision>
  <dcterms:created xsi:type="dcterms:W3CDTF">2018-12-12T10:35:33Z</dcterms:created>
  <dcterms:modified xsi:type="dcterms:W3CDTF">2025-06-04T11:09:34Z</dcterms:modified>
</cp:coreProperties>
</file>