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5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1985BDD-A333-41AA-BBA4-146CDB4F304E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631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000" cy="3084480"/>
          </a:xfrm>
          <a:prstGeom prst="rect">
            <a:avLst/>
          </a:prstGeom>
        </p:spPr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514" name="CustomShape 3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EBCA722-4836-4506-809E-9EC0DF3A81B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390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000" cy="3084480"/>
          </a:xfrm>
          <a:prstGeom prst="rect">
            <a:avLst/>
          </a:prstGeom>
        </p:spPr>
      </p:sp>
      <p:sp>
        <p:nvSpPr>
          <p:cNvPr id="5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517" name="CustomShape 3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300B996-FE22-49C9-B905-2361569EEC9A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428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91985BDD-A333-41AA-BBA4-146CDB4F304E}" type="slidenum">
              <a:rPr lang="ru-RU" sz="1400" b="0" strike="noStrike" spc="-1" smtClean="0">
                <a:latin typeface="Times New Roman"/>
              </a:rPr>
              <a:t>11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1850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000" cy="3084480"/>
          </a:xfrm>
          <a:prstGeom prst="rect">
            <a:avLst/>
          </a:prstGeom>
        </p:spPr>
      </p:sp>
      <p:sp>
        <p:nvSpPr>
          <p:cNvPr id="5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520" name="CustomShape 3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42A71F2-6EF4-45B6-B579-24AB5E06757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302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213" cy="3084513"/>
          </a:xfrm>
          <a:prstGeom prst="rect">
            <a:avLst/>
          </a:prstGeom>
        </p:spPr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523" name="CustomShape 3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D6CF320-24B6-410F-8EEA-D8EAFE0DF9C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861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213" cy="3084513"/>
          </a:xfrm>
          <a:prstGeom prst="rect">
            <a:avLst/>
          </a:prstGeom>
        </p:spPr>
      </p:sp>
      <p:sp>
        <p:nvSpPr>
          <p:cNvPr id="5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526" name="CustomShape 3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A766B0C-97E0-449A-9E28-C5878562173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849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213" cy="3084513"/>
          </a:xfrm>
          <a:prstGeom prst="rect">
            <a:avLst/>
          </a:prstGeom>
        </p:spPr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529" name="CustomShape 3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B40161B-4DAA-438D-9892-CD5E2C07636A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37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369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2.jpeg"/><Relationship Id="rId7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11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mailto:horeca@1c-rating.kz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3733560" y="4375080"/>
            <a:ext cx="5408640" cy="23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1С-Рейтинг: Ресторан</a:t>
            </a:r>
            <a:r>
              <a:t/>
            </a:r>
            <a:br/>
            <a:r>
              <a:rPr lang="ru-RU" sz="2800" b="1" strike="noStrike" spc="-1">
                <a:solidFill>
                  <a:srgbClr val="FF5050"/>
                </a:solidFill>
                <a:latin typeface="Microsoft Sans Serif"/>
                <a:ea typeface="DejaVu Sans"/>
              </a:rPr>
              <a:t>Обзор основных возможностей отраслевого решения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83" name="Рисунок 5_0"/>
          <p:cNvPicPr/>
          <p:nvPr/>
        </p:nvPicPr>
        <p:blipFill>
          <a:blip r:embed="rId2"/>
          <a:stretch/>
        </p:blipFill>
        <p:spPr>
          <a:xfrm>
            <a:off x="8120160" y="98280"/>
            <a:ext cx="878400" cy="1160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Режим продаж (РМК)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345960" y="1338120"/>
            <a:ext cx="3485520" cy="394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000" indent="-34020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Авторизация</a:t>
            </a:r>
            <a:r>
              <a:rPr lang="ru-RU" sz="18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 необходима для контроля и ограничения прав доступа.</a:t>
            </a:r>
            <a:endParaRPr lang="ru-RU" sz="1800" b="0" strike="noStrike" spc="-1" dirty="0">
              <a:latin typeface="Arial"/>
            </a:endParaRPr>
          </a:p>
          <a:p>
            <a:pPr marL="342000" indent="-34020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 dirty="0" err="1">
                <a:solidFill>
                  <a:srgbClr val="002060"/>
                </a:solidFill>
                <a:latin typeface="Microsoft Sans Serif"/>
                <a:ea typeface="DejaVu Sans"/>
              </a:rPr>
              <a:t>Авторизироваться</a:t>
            </a:r>
            <a:r>
              <a:rPr lang="ru-RU" sz="18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 можно путем </a:t>
            </a:r>
            <a:r>
              <a:rPr lang="ru-RU" sz="18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ввода пароля </a:t>
            </a:r>
            <a:r>
              <a:rPr lang="ru-RU" sz="18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пользователя или считыванием информации </a:t>
            </a:r>
            <a:r>
              <a:rPr lang="ru-RU" sz="18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с</a:t>
            </a:r>
            <a:r>
              <a:rPr lang="ru-RU" sz="18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 </a:t>
            </a:r>
            <a:r>
              <a:rPr lang="ru-RU" sz="18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карты сотрудника.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182" name="Рисунок 5_9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63" y="1211184"/>
            <a:ext cx="4049337" cy="49631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Режим продаж (РМК)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3833358" y="1462062"/>
            <a:ext cx="5085871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2060"/>
                </a:solidFill>
                <a:latin typeface="Microsoft Sans Serif"/>
                <a:ea typeface="DejaVu Sans"/>
              </a:rPr>
              <a:t>«Фаст-фуд» - запуск </a:t>
            </a:r>
            <a:r>
              <a:rPr lang="ru-RU" sz="16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рабочего места со схемой обслуживания «Фаст-фуд»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3833358" y="2062111"/>
            <a:ext cx="520120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2060"/>
                </a:solidFill>
                <a:latin typeface="Microsoft Sans Serif"/>
                <a:ea typeface="DejaVu Sans"/>
              </a:rPr>
              <a:t>«Ресторан» - </a:t>
            </a:r>
            <a:r>
              <a:rPr lang="ru-RU" sz="16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запуск рабочего места со схемой обслуживания «Ресторан»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86" name="CustomShape 4"/>
          <p:cNvSpPr/>
          <p:nvPr/>
        </p:nvSpPr>
        <p:spPr>
          <a:xfrm>
            <a:off x="3833358" y="2918280"/>
            <a:ext cx="531064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2060"/>
                </a:solidFill>
                <a:latin typeface="Microsoft Sans Serif"/>
                <a:ea typeface="DejaVu Sans"/>
              </a:rPr>
              <a:t>«Стоп-лист»- </a:t>
            </a:r>
            <a:r>
              <a:rPr lang="ru-RU" sz="16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открытие списка временно недоступных к заказу блюд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87" name="CustomShape 5"/>
          <p:cNvSpPr/>
          <p:nvPr/>
        </p:nvSpPr>
        <p:spPr>
          <a:xfrm>
            <a:off x="3826444" y="3477428"/>
            <a:ext cx="5317556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2060"/>
                </a:solidFill>
                <a:latin typeface="Microsoft Sans Serif"/>
                <a:ea typeface="DejaVu Sans"/>
              </a:rPr>
              <a:t>«Настройка РМК» - </a:t>
            </a:r>
            <a:r>
              <a:rPr lang="ru-RU" sz="16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редактирование настройки РМК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88" name="CustomShape 6"/>
          <p:cNvSpPr/>
          <p:nvPr/>
        </p:nvSpPr>
        <p:spPr>
          <a:xfrm>
            <a:off x="3833358" y="3809851"/>
            <a:ext cx="413730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2060"/>
                </a:solidFill>
                <a:latin typeface="Microsoft Sans Serif"/>
                <a:ea typeface="DejaVu Sans"/>
              </a:rPr>
              <a:t>«Отчеты» - </a:t>
            </a:r>
            <a:r>
              <a:rPr lang="ru-RU" sz="16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переход в подменю отчетов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89" name="CustomShape 7"/>
          <p:cNvSpPr/>
          <p:nvPr/>
        </p:nvSpPr>
        <p:spPr>
          <a:xfrm>
            <a:off x="3840272" y="4136396"/>
            <a:ext cx="530372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2060"/>
                </a:solidFill>
                <a:latin typeface="Microsoft Sans Serif"/>
                <a:ea typeface="DejaVu Sans"/>
              </a:rPr>
              <a:t>«Открыть смену» - </a:t>
            </a:r>
            <a:r>
              <a:rPr lang="ru-RU" sz="16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открытие новой кассовой смены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90" name="CustomShape 8"/>
          <p:cNvSpPr/>
          <p:nvPr/>
        </p:nvSpPr>
        <p:spPr>
          <a:xfrm>
            <a:off x="3843449" y="4473496"/>
            <a:ext cx="5001836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2060"/>
                </a:solidFill>
                <a:latin typeface="Microsoft Sans Serif"/>
                <a:ea typeface="DejaVu Sans"/>
              </a:rPr>
              <a:t>«Х-отчет» </a:t>
            </a:r>
            <a:r>
              <a:rPr lang="ru-RU" sz="1600" b="1" strike="noStrike" spc="-1" dirty="0" smtClean="0">
                <a:solidFill>
                  <a:srgbClr val="002060"/>
                </a:solidFill>
                <a:latin typeface="Microsoft Sans Serif"/>
                <a:ea typeface="DejaVu Sans"/>
              </a:rPr>
              <a:t>- </a:t>
            </a:r>
            <a:r>
              <a:rPr lang="ru-RU" sz="16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печать на фискальном регистраторе отчета без гашения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91" name="CustomShape 9"/>
          <p:cNvSpPr/>
          <p:nvPr/>
        </p:nvSpPr>
        <p:spPr>
          <a:xfrm>
            <a:off x="1755042" y="5065752"/>
            <a:ext cx="7388958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2060"/>
                </a:solidFill>
                <a:latin typeface="Microsoft Sans Serif"/>
                <a:ea typeface="DejaVu Sans"/>
              </a:rPr>
              <a:t>«Инкассация» - </a:t>
            </a:r>
            <a:r>
              <a:rPr lang="ru-RU" sz="16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отражение внесения/выемки денег на фискальном регистраторе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92" name="CustomShape 10"/>
          <p:cNvSpPr/>
          <p:nvPr/>
        </p:nvSpPr>
        <p:spPr>
          <a:xfrm>
            <a:off x="1748700" y="5596865"/>
            <a:ext cx="633564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2060"/>
                </a:solidFill>
                <a:latin typeface="Microsoft Sans Serif"/>
                <a:ea typeface="DejaVu Sans"/>
              </a:rPr>
              <a:t>«Закрыть смену» </a:t>
            </a:r>
            <a:r>
              <a:rPr lang="ru-RU" sz="1600" b="1" strike="noStrike" spc="-1" dirty="0" smtClean="0">
                <a:solidFill>
                  <a:srgbClr val="002060"/>
                </a:solidFill>
                <a:latin typeface="Microsoft Sans Serif"/>
                <a:ea typeface="DejaVu Sans"/>
              </a:rPr>
              <a:t>- </a:t>
            </a:r>
            <a:r>
              <a:rPr lang="ru-RU" sz="16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закрытие кассовой смены, печать отчета с гашением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93" name="CustomShape 11"/>
          <p:cNvSpPr/>
          <p:nvPr/>
        </p:nvSpPr>
        <p:spPr>
          <a:xfrm>
            <a:off x="1748700" y="6127978"/>
            <a:ext cx="653148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2060"/>
                </a:solidFill>
                <a:latin typeface="Microsoft Sans Serif"/>
                <a:ea typeface="DejaVu Sans"/>
              </a:rPr>
              <a:t>«Выход» - </a:t>
            </a:r>
            <a:r>
              <a:rPr lang="ru-RU" sz="16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выход из рабочего места, применяется для смены пользователя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94" name="CustomShape 12"/>
          <p:cNvSpPr/>
          <p:nvPr/>
        </p:nvSpPr>
        <p:spPr>
          <a:xfrm>
            <a:off x="73165" y="1118497"/>
            <a:ext cx="641520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 Главное меню рабочего места кассира, официанта, бармена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96" name="CustomShape 13"/>
          <p:cNvSpPr/>
          <p:nvPr/>
        </p:nvSpPr>
        <p:spPr>
          <a:xfrm>
            <a:off x="3869455" y="2640755"/>
            <a:ext cx="4949825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2060"/>
                </a:solidFill>
                <a:latin typeface="Microsoft Sans Serif"/>
                <a:ea typeface="DejaVu Sans"/>
              </a:rPr>
              <a:t>«Монитор повара» - </a:t>
            </a:r>
            <a:r>
              <a:rPr lang="ru-RU" sz="16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запуск монитора повара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197" name="Рисунок 5_10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8" y="1488226"/>
            <a:ext cx="3616280" cy="3516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Схемы обслуживания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2700000" y="1620000"/>
            <a:ext cx="5758560" cy="413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Фаст-фуд </a:t>
            </a:r>
            <a:r>
              <a:rPr lang="ru-RU" sz="18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– расчет с посетителем производится сразу во время оформления заказа, в дальнейшем возможно формирование чека на возврат.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Ресторан</a:t>
            </a:r>
            <a:r>
              <a:rPr lang="ru-RU" sz="18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 – расчет производится после обслуживания клиента, доступны дозаказ, отмена блюд, </a:t>
            </a:r>
            <a:r>
              <a:rPr lang="ru-RU" sz="1800" b="1" strike="noStrike" spc="-1" dirty="0" smtClean="0">
                <a:solidFill>
                  <a:srgbClr val="002060"/>
                </a:solidFill>
                <a:latin typeface="Microsoft Sans Serif"/>
                <a:ea typeface="DejaVu Sans"/>
              </a:rPr>
              <a:t>возврат, а </a:t>
            </a:r>
            <a:r>
              <a:rPr lang="ru-RU" sz="18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также бронирование с предоплатой.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200" name="Picture 12"/>
          <p:cNvPicPr/>
          <p:nvPr/>
        </p:nvPicPr>
        <p:blipFill>
          <a:blip r:embed="rId2"/>
          <a:stretch/>
        </p:blipFill>
        <p:spPr>
          <a:xfrm>
            <a:off x="397440" y="1580040"/>
            <a:ext cx="2028960" cy="147852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10"/>
          <p:cNvPicPr/>
          <p:nvPr/>
        </p:nvPicPr>
        <p:blipFill>
          <a:blip r:embed="rId3"/>
          <a:stretch/>
        </p:blipFill>
        <p:spPr>
          <a:xfrm>
            <a:off x="479880" y="3564720"/>
            <a:ext cx="1920240" cy="1438560"/>
          </a:xfrm>
          <a:prstGeom prst="rect">
            <a:avLst/>
          </a:prstGeom>
          <a:ln w="0">
            <a:noFill/>
          </a:ln>
        </p:spPr>
      </p:pic>
      <p:pic>
        <p:nvPicPr>
          <p:cNvPr id="202" name="Рисунок 5_11"/>
          <p:cNvPicPr/>
          <p:nvPr/>
        </p:nvPicPr>
        <p:blipFill>
          <a:blip r:embed="rId4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0" y="61560"/>
            <a:ext cx="529128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Схема работы режима «Фаст-фуд»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2002320" y="3115800"/>
            <a:ext cx="2693160" cy="301680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0">
            <a:solidFill>
              <a:srgbClr val="00B050"/>
            </a:solidFill>
          </a:ln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применение скидок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2002320" y="2491200"/>
            <a:ext cx="2693160" cy="301680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0">
            <a:solidFill>
              <a:srgbClr val="00B050"/>
            </a:solidFill>
          </a:ln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оформление нового заказа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6" name="CustomShape 4"/>
          <p:cNvSpPr/>
          <p:nvPr/>
        </p:nvSpPr>
        <p:spPr>
          <a:xfrm>
            <a:off x="1994760" y="1873440"/>
            <a:ext cx="2693160" cy="301680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0">
            <a:solidFill>
              <a:srgbClr val="00B050"/>
            </a:solidFill>
          </a:ln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Авторизация 2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7" name="CustomShape 5"/>
          <p:cNvSpPr/>
          <p:nvPr/>
        </p:nvSpPr>
        <p:spPr>
          <a:xfrm>
            <a:off x="5056560" y="1262160"/>
            <a:ext cx="2677680" cy="30168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0"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инкассация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8" name="CustomShape 6"/>
          <p:cNvSpPr/>
          <p:nvPr/>
        </p:nvSpPr>
        <p:spPr>
          <a:xfrm>
            <a:off x="2002320" y="3751560"/>
            <a:ext cx="2693160" cy="301680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0">
            <a:solidFill>
              <a:srgbClr val="00B050"/>
            </a:solidFill>
          </a:ln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оплата заказа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9" name="CustomShape 7"/>
          <p:cNvSpPr/>
          <p:nvPr/>
        </p:nvSpPr>
        <p:spPr>
          <a:xfrm>
            <a:off x="2002320" y="1254240"/>
            <a:ext cx="2693160" cy="30168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0"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Авторизация 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0" name="CustomShape 8"/>
          <p:cNvSpPr/>
          <p:nvPr/>
        </p:nvSpPr>
        <p:spPr>
          <a:xfrm>
            <a:off x="5073120" y="5642280"/>
            <a:ext cx="2677680" cy="30168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0">
            <a:solidFill>
              <a:srgbClr val="002060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закрытие смены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1" name="CustomShape 9"/>
          <p:cNvSpPr/>
          <p:nvPr/>
        </p:nvSpPr>
        <p:spPr>
          <a:xfrm flipH="1">
            <a:off x="3338640" y="1555200"/>
            <a:ext cx="360" cy="307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gradFill rotWithShape="0">
            <a:gsLst>
              <a:gs pos="0">
                <a:srgbClr val="E1E8C1"/>
              </a:gs>
              <a:gs pos="100000">
                <a:srgbClr val="91A917">
                  <a:alpha val="15294"/>
                </a:srgbClr>
              </a:gs>
            </a:gsLst>
            <a:lin ang="5400000"/>
          </a:gradFill>
          <a:ln w="28575">
            <a:solidFill>
              <a:srgbClr val="00206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10"/>
          <p:cNvSpPr/>
          <p:nvPr/>
        </p:nvSpPr>
        <p:spPr>
          <a:xfrm flipH="1">
            <a:off x="3338640" y="2184840"/>
            <a:ext cx="360" cy="307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gradFill rotWithShape="0">
            <a:gsLst>
              <a:gs pos="0">
                <a:srgbClr val="E1E8C1"/>
              </a:gs>
              <a:gs pos="100000">
                <a:srgbClr val="91A917">
                  <a:alpha val="15294"/>
                </a:srgbClr>
              </a:gs>
            </a:gsLst>
            <a:lin ang="5400000"/>
          </a:gradFill>
          <a:ln w="28575">
            <a:solidFill>
              <a:srgbClr val="00206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11"/>
          <p:cNvSpPr/>
          <p:nvPr/>
        </p:nvSpPr>
        <p:spPr>
          <a:xfrm flipH="1">
            <a:off x="3338640" y="2793960"/>
            <a:ext cx="360" cy="307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gradFill rotWithShape="0">
            <a:gsLst>
              <a:gs pos="0">
                <a:srgbClr val="E1E8C1"/>
              </a:gs>
              <a:gs pos="100000">
                <a:srgbClr val="91A917">
                  <a:alpha val="15294"/>
                </a:srgbClr>
              </a:gs>
            </a:gsLst>
            <a:lin ang="5400000"/>
          </a:gradFill>
          <a:ln w="28575">
            <a:solidFill>
              <a:srgbClr val="00206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2"/>
          <p:cNvSpPr/>
          <p:nvPr/>
        </p:nvSpPr>
        <p:spPr>
          <a:xfrm>
            <a:off x="4705560" y="1414080"/>
            <a:ext cx="3412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gradFill rotWithShape="0">
            <a:gsLst>
              <a:gs pos="0">
                <a:srgbClr val="E1E8C1"/>
              </a:gs>
              <a:gs pos="100000">
                <a:srgbClr val="91A917">
                  <a:alpha val="15294"/>
                </a:srgbClr>
              </a:gs>
            </a:gsLst>
            <a:lin ang="5400000"/>
          </a:gradFill>
          <a:ln w="28575">
            <a:solidFill>
              <a:srgbClr val="00206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3"/>
          <p:cNvSpPr/>
          <p:nvPr/>
        </p:nvSpPr>
        <p:spPr>
          <a:xfrm flipH="1">
            <a:off x="3338640" y="4046040"/>
            <a:ext cx="360" cy="307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gradFill rotWithShape="0">
            <a:gsLst>
              <a:gs pos="0">
                <a:srgbClr val="E1E8C1"/>
              </a:gs>
              <a:gs pos="100000">
                <a:srgbClr val="91A917">
                  <a:alpha val="15294"/>
                </a:srgbClr>
              </a:gs>
            </a:gsLst>
            <a:lin ang="5400000"/>
          </a:gradFill>
          <a:ln w="28575">
            <a:solidFill>
              <a:srgbClr val="00206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4"/>
          <p:cNvSpPr/>
          <p:nvPr/>
        </p:nvSpPr>
        <p:spPr>
          <a:xfrm flipH="1">
            <a:off x="3338640" y="3432960"/>
            <a:ext cx="360" cy="307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gradFill rotWithShape="0">
            <a:gsLst>
              <a:gs pos="0">
                <a:srgbClr val="E1E8C1"/>
              </a:gs>
              <a:gs pos="100000">
                <a:srgbClr val="91A917">
                  <a:alpha val="15294"/>
                </a:srgbClr>
              </a:gs>
            </a:gsLst>
            <a:lin ang="5400000"/>
          </a:gradFill>
          <a:ln w="28575">
            <a:solidFill>
              <a:srgbClr val="00206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15"/>
          <p:cNvSpPr/>
          <p:nvPr/>
        </p:nvSpPr>
        <p:spPr>
          <a:xfrm>
            <a:off x="1994760" y="4373640"/>
            <a:ext cx="2693160" cy="301680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0">
            <a:solidFill>
              <a:srgbClr val="00B050"/>
            </a:solidFill>
          </a:ln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пробитие чека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8" name="CustomShape 16"/>
          <p:cNvSpPr/>
          <p:nvPr/>
        </p:nvSpPr>
        <p:spPr>
          <a:xfrm>
            <a:off x="1994760" y="5006520"/>
            <a:ext cx="2693160" cy="30168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0"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Авторизация 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9" name="CustomShape 17"/>
          <p:cNvSpPr/>
          <p:nvPr/>
        </p:nvSpPr>
        <p:spPr>
          <a:xfrm flipH="1">
            <a:off x="3347280" y="4689360"/>
            <a:ext cx="360" cy="307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gradFill rotWithShape="0">
            <a:gsLst>
              <a:gs pos="0">
                <a:srgbClr val="E1E8C1"/>
              </a:gs>
              <a:gs pos="100000">
                <a:srgbClr val="91A917">
                  <a:alpha val="15294"/>
                </a:srgbClr>
              </a:gs>
            </a:gsLst>
            <a:lin ang="5400000"/>
          </a:gradFill>
          <a:ln w="28575">
            <a:solidFill>
              <a:srgbClr val="00206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8"/>
          <p:cNvSpPr/>
          <p:nvPr/>
        </p:nvSpPr>
        <p:spPr>
          <a:xfrm>
            <a:off x="4713840" y="5776200"/>
            <a:ext cx="3412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gradFill rotWithShape="0">
            <a:gsLst>
              <a:gs pos="0">
                <a:srgbClr val="E1E8C1"/>
              </a:gs>
              <a:gs pos="100000">
                <a:srgbClr val="91A917">
                  <a:alpha val="15294"/>
                </a:srgbClr>
              </a:gs>
            </a:gsLst>
            <a:lin ang="5400000"/>
          </a:gradFill>
          <a:ln w="28575">
            <a:solidFill>
              <a:srgbClr val="00206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Line 19"/>
          <p:cNvSpPr/>
          <p:nvPr/>
        </p:nvSpPr>
        <p:spPr>
          <a:xfrm>
            <a:off x="4696920" y="2051640"/>
            <a:ext cx="647640" cy="5040"/>
          </a:xfrm>
          <a:prstGeom prst="line">
            <a:avLst/>
          </a:prstGeom>
          <a:ln w="28575">
            <a:solidFill>
              <a:srgbClr val="002060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Line 20"/>
          <p:cNvSpPr/>
          <p:nvPr/>
        </p:nvSpPr>
        <p:spPr>
          <a:xfrm flipV="1">
            <a:off x="4713480" y="5158080"/>
            <a:ext cx="666000" cy="2880"/>
          </a:xfrm>
          <a:prstGeom prst="line">
            <a:avLst/>
          </a:prstGeom>
          <a:ln w="28575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Line 21"/>
          <p:cNvSpPr/>
          <p:nvPr/>
        </p:nvSpPr>
        <p:spPr>
          <a:xfrm>
            <a:off x="5334840" y="2051640"/>
            <a:ext cx="25200" cy="3106440"/>
          </a:xfrm>
          <a:prstGeom prst="line">
            <a:avLst/>
          </a:prstGeom>
          <a:ln w="3810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22"/>
          <p:cNvSpPr/>
          <p:nvPr/>
        </p:nvSpPr>
        <p:spPr>
          <a:xfrm>
            <a:off x="2017800" y="5642280"/>
            <a:ext cx="2677680" cy="30168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0">
            <a:solidFill>
              <a:srgbClr val="002060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закрытие смены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25" name="CustomShape 23"/>
          <p:cNvSpPr/>
          <p:nvPr/>
        </p:nvSpPr>
        <p:spPr>
          <a:xfrm flipH="1">
            <a:off x="3346200" y="5317920"/>
            <a:ext cx="360" cy="307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gradFill rotWithShape="0">
            <a:gsLst>
              <a:gs pos="0">
                <a:srgbClr val="E1E8C1"/>
              </a:gs>
              <a:gs pos="100000">
                <a:srgbClr val="91A917">
                  <a:alpha val="15294"/>
                </a:srgbClr>
              </a:gs>
            </a:gsLst>
            <a:lin ang="5400000"/>
          </a:gradFill>
          <a:ln w="28575">
            <a:solidFill>
              <a:srgbClr val="00206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6" name="Рисунок 5_12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Режим работы «Фаст-фуд»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4082400" y="1497240"/>
            <a:ext cx="1186560" cy="731880"/>
          </a:xfrm>
          <a:prstGeom prst="wedgeRoundRectCallout">
            <a:avLst>
              <a:gd name="adj1" fmla="val -64734"/>
              <a:gd name="adj2" fmla="val 65360"/>
              <a:gd name="adj3" fmla="val 16667"/>
            </a:avLst>
          </a:prstGeom>
          <a:solidFill>
            <a:srgbClr val="99FFCC"/>
          </a:solidFill>
          <a:ln w="0"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4D4D4D"/>
                </a:solidFill>
                <a:latin typeface="Arial"/>
                <a:ea typeface="DejaVu Sans"/>
              </a:rPr>
              <a:t>Менеджер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900" b="1" strike="noStrike" spc="-1">
                <a:solidFill>
                  <a:srgbClr val="4D4D4D"/>
                </a:solidFill>
                <a:latin typeface="Arial"/>
                <a:ea typeface="DejaVu Sans"/>
              </a:rPr>
              <a:t>(настройка,</a:t>
            </a:r>
            <a:endParaRPr lang="ru-RU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900" b="1" strike="noStrike" spc="-1">
                <a:solidFill>
                  <a:srgbClr val="4D4D4D"/>
                </a:solidFill>
                <a:latin typeface="Arial"/>
                <a:ea typeface="DejaVu Sans"/>
              </a:rPr>
              <a:t>контроль,</a:t>
            </a:r>
            <a:endParaRPr lang="ru-RU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900" b="1" strike="noStrike" spc="-1">
                <a:solidFill>
                  <a:srgbClr val="4D4D4D"/>
                </a:solidFill>
                <a:latin typeface="Arial"/>
                <a:ea typeface="DejaVu Sans"/>
              </a:rPr>
              <a:t>отчеты)</a:t>
            </a:r>
            <a:endParaRPr lang="ru-RU" sz="900" b="0" strike="noStrike" spc="-1">
              <a:latin typeface="Arial"/>
            </a:endParaRPr>
          </a:p>
        </p:txBody>
      </p:sp>
      <p:pic>
        <p:nvPicPr>
          <p:cNvPr id="233" name="Рисунок 5_13"/>
          <p:cNvPicPr/>
          <p:nvPr/>
        </p:nvPicPr>
        <p:blipFill>
          <a:blip r:embed="rId2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91" y="1260758"/>
            <a:ext cx="7483269" cy="3965661"/>
          </a:xfrm>
          <a:prstGeom prst="rect">
            <a:avLst/>
          </a:prstGeom>
        </p:spPr>
      </p:pic>
      <p:sp>
        <p:nvSpPr>
          <p:cNvPr id="232" name="CustomShape 5"/>
          <p:cNvSpPr/>
          <p:nvPr/>
        </p:nvSpPr>
        <p:spPr>
          <a:xfrm>
            <a:off x="5404534" y="3418159"/>
            <a:ext cx="1361160" cy="806151"/>
          </a:xfrm>
          <a:prstGeom prst="wedgeRoundRectCallout">
            <a:avLst>
              <a:gd name="adj1" fmla="val 161430"/>
              <a:gd name="adj2" fmla="val 78655"/>
              <a:gd name="adj3" fmla="val 16667"/>
            </a:avLst>
          </a:prstGeom>
          <a:solidFill>
            <a:srgbClr val="99FFCC"/>
          </a:solidFill>
          <a:ln w="0"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00" b="1" strike="noStrike" spc="-1" dirty="0" smtClean="0">
              <a:solidFill>
                <a:srgbClr val="4D4D4D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4D4D4D"/>
                </a:solidFill>
                <a:latin typeface="Arial"/>
                <a:ea typeface="DejaVu Sans"/>
              </a:rPr>
              <a:t>возможность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просмотра чеков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и формирование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возврата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200" b="0" strike="noStrike" spc="-1" dirty="0">
              <a:latin typeface="Arial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6632442" y="2432263"/>
            <a:ext cx="1186560" cy="633960"/>
          </a:xfrm>
          <a:prstGeom prst="wedgeRoundRectCallout">
            <a:avLst>
              <a:gd name="adj1" fmla="val 90573"/>
              <a:gd name="adj2" fmla="val -69295"/>
              <a:gd name="adj3" fmla="val 16667"/>
            </a:avLst>
          </a:prstGeom>
          <a:solidFill>
            <a:srgbClr val="99FFCC"/>
          </a:solidFill>
          <a:ln w="0"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смена текущего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меню, зала,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стола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200" b="0" strike="noStrike" spc="-1" dirty="0">
              <a:latin typeface="Arial"/>
            </a:endParaRPr>
          </a:p>
        </p:txBody>
      </p:sp>
      <p:sp>
        <p:nvSpPr>
          <p:cNvPr id="231" name="CustomShape 4"/>
          <p:cNvSpPr/>
          <p:nvPr/>
        </p:nvSpPr>
        <p:spPr>
          <a:xfrm>
            <a:off x="3238269" y="5671237"/>
            <a:ext cx="1300320" cy="633960"/>
          </a:xfrm>
          <a:prstGeom prst="wedgeRoundRectCallout">
            <a:avLst>
              <a:gd name="adj1" fmla="val 94466"/>
              <a:gd name="adj2" fmla="val -147230"/>
              <a:gd name="adj3" fmla="val 16667"/>
            </a:avLst>
          </a:prstGeom>
          <a:solidFill>
            <a:srgbClr val="99FFCC"/>
          </a:solidFill>
          <a:ln w="0"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быстрый доступ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к «горячим»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позициям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6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6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6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0" y="61560"/>
            <a:ext cx="533520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Режим работы «Фаст-фуд»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39" name="Рисунок 5_14"/>
          <p:cNvPicPr/>
          <p:nvPr/>
        </p:nvPicPr>
        <p:blipFill>
          <a:blip r:embed="rId2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44" y="1201169"/>
            <a:ext cx="7319216" cy="4929665"/>
          </a:xfrm>
          <a:prstGeom prst="rect">
            <a:avLst/>
          </a:prstGeom>
        </p:spPr>
      </p:pic>
      <p:sp>
        <p:nvSpPr>
          <p:cNvPr id="238" name="CustomShape 3"/>
          <p:cNvSpPr/>
          <p:nvPr/>
        </p:nvSpPr>
        <p:spPr>
          <a:xfrm>
            <a:off x="739921" y="3530091"/>
            <a:ext cx="1186560" cy="731880"/>
          </a:xfrm>
          <a:prstGeom prst="wedgeRoundRectCallout">
            <a:avLst>
              <a:gd name="adj1" fmla="val 42860"/>
              <a:gd name="adj2" fmla="val 206686"/>
              <a:gd name="adj3" fmla="val 16667"/>
            </a:avLst>
          </a:prstGeom>
          <a:solidFill>
            <a:srgbClr val="99FFCC"/>
          </a:solidFill>
          <a:ln w="0"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добавление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в заказ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комплексного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обеда</a:t>
            </a:r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0" y="61560"/>
            <a:ext cx="533520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Режим работы «Фаст-фуд»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48" name="Рисунок 5_15"/>
          <p:cNvPicPr/>
          <p:nvPr/>
        </p:nvPicPr>
        <p:blipFill>
          <a:blip r:embed="rId2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37" y="1264051"/>
            <a:ext cx="7236823" cy="4874170"/>
          </a:xfrm>
          <a:prstGeom prst="rect">
            <a:avLst/>
          </a:prstGeom>
        </p:spPr>
      </p:pic>
      <p:sp>
        <p:nvSpPr>
          <p:cNvPr id="247" name="CustomShape 6"/>
          <p:cNvSpPr/>
          <p:nvPr/>
        </p:nvSpPr>
        <p:spPr>
          <a:xfrm>
            <a:off x="2464835" y="4179163"/>
            <a:ext cx="932400" cy="616680"/>
          </a:xfrm>
          <a:prstGeom prst="wedgeRoundRectCallout">
            <a:avLst>
              <a:gd name="adj1" fmla="val 118187"/>
              <a:gd name="adj2" fmla="val -66652"/>
              <a:gd name="adj3" fmla="val 16667"/>
            </a:avLst>
          </a:prstGeom>
          <a:solidFill>
            <a:srgbClr val="99FFCC"/>
          </a:solidFill>
          <a:ln w="0"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возможны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различные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виды оплат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246" name="CustomShape 5"/>
          <p:cNvSpPr/>
          <p:nvPr/>
        </p:nvSpPr>
        <p:spPr>
          <a:xfrm>
            <a:off x="7287840" y="3333216"/>
            <a:ext cx="1352160" cy="735840"/>
          </a:xfrm>
          <a:prstGeom prst="wedgeRoundRectCallout">
            <a:avLst>
              <a:gd name="adj1" fmla="val -99672"/>
              <a:gd name="adj2" fmla="val 20532"/>
              <a:gd name="adj3" fmla="val 16667"/>
            </a:avLst>
          </a:prstGeom>
          <a:solidFill>
            <a:srgbClr val="99FFCC"/>
          </a:solidFill>
          <a:ln w="0"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после оплаты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4D4D4D"/>
                </a:solidFill>
                <a:latin typeface="Arial"/>
                <a:ea typeface="DejaVu Sans"/>
              </a:rPr>
              <a:t>автоматическое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4D4D4D"/>
                </a:solidFill>
                <a:latin typeface="Arial"/>
                <a:ea typeface="DejaVu Sans"/>
              </a:rPr>
              <a:t>открытие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4D4D4D"/>
                </a:solidFill>
                <a:latin typeface="Arial"/>
                <a:ea typeface="DejaVu Sans"/>
              </a:rPr>
              <a:t>нового заказа</a:t>
            </a:r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0" y="61560"/>
            <a:ext cx="529128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Схема работы режима «Ресторан»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2010240" y="2833920"/>
            <a:ext cx="2693160" cy="301680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0">
            <a:solidFill>
              <a:srgbClr val="00B050"/>
            </a:solidFill>
          </a:ln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оформление нового заказа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2018880" y="2288520"/>
            <a:ext cx="2693160" cy="301680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0">
            <a:solidFill>
              <a:srgbClr val="00B050"/>
            </a:solidFill>
          </a:ln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Авторизация 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52" name="CustomShape 4"/>
          <p:cNvSpPr/>
          <p:nvPr/>
        </p:nvSpPr>
        <p:spPr>
          <a:xfrm>
            <a:off x="5040000" y="1204560"/>
            <a:ext cx="2677680" cy="30168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0"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инкассация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53" name="CustomShape 5"/>
          <p:cNvSpPr/>
          <p:nvPr/>
        </p:nvSpPr>
        <p:spPr>
          <a:xfrm>
            <a:off x="1994400" y="3373920"/>
            <a:ext cx="2693160" cy="301680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0">
            <a:solidFill>
              <a:srgbClr val="00B050"/>
            </a:solidFill>
          </a:ln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печать заказа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54" name="CustomShape 6"/>
          <p:cNvSpPr/>
          <p:nvPr/>
        </p:nvSpPr>
        <p:spPr>
          <a:xfrm>
            <a:off x="2002320" y="1212480"/>
            <a:ext cx="2693160" cy="30168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0"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Авторизация 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55" name="CustomShape 7"/>
          <p:cNvSpPr/>
          <p:nvPr/>
        </p:nvSpPr>
        <p:spPr>
          <a:xfrm>
            <a:off x="2005920" y="5521680"/>
            <a:ext cx="2677680" cy="30168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0">
            <a:solidFill>
              <a:srgbClr val="002060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3A3A3A"/>
                </a:solidFill>
                <a:latin typeface="Microsoft Sans Serif"/>
                <a:ea typeface="DejaVu Sans"/>
              </a:rPr>
              <a:t>о</a:t>
            </a:r>
            <a:r>
              <a:rPr lang="ru-RU" sz="1400" b="1" strike="noStrike" spc="-1" dirty="0" smtClean="0">
                <a:solidFill>
                  <a:srgbClr val="3A3A3A"/>
                </a:solidFill>
                <a:latin typeface="Microsoft Sans Serif"/>
                <a:ea typeface="DejaVu Sans"/>
              </a:rPr>
              <a:t>плата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56" name="CustomShape 8"/>
          <p:cNvSpPr/>
          <p:nvPr/>
        </p:nvSpPr>
        <p:spPr>
          <a:xfrm>
            <a:off x="3341880" y="1523520"/>
            <a:ext cx="360" cy="208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gradFill rotWithShape="0">
            <a:gsLst>
              <a:gs pos="0">
                <a:srgbClr val="E1E8C1"/>
              </a:gs>
              <a:gs pos="100000">
                <a:srgbClr val="91A917">
                  <a:alpha val="15294"/>
                </a:srgbClr>
              </a:gs>
            </a:gsLst>
            <a:lin ang="5400000"/>
          </a:gradFill>
          <a:ln w="28575">
            <a:solidFill>
              <a:srgbClr val="00206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9"/>
          <p:cNvSpPr/>
          <p:nvPr/>
        </p:nvSpPr>
        <p:spPr>
          <a:xfrm>
            <a:off x="4697280" y="1355040"/>
            <a:ext cx="3412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gradFill rotWithShape="0">
            <a:gsLst>
              <a:gs pos="0">
                <a:srgbClr val="E1E8C1"/>
              </a:gs>
              <a:gs pos="100000">
                <a:srgbClr val="91A917">
                  <a:alpha val="15294"/>
                </a:srgbClr>
              </a:gs>
            </a:gsLst>
            <a:lin ang="5400000"/>
          </a:gradFill>
          <a:ln w="28575">
            <a:solidFill>
              <a:srgbClr val="00206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10"/>
          <p:cNvSpPr/>
          <p:nvPr/>
        </p:nvSpPr>
        <p:spPr>
          <a:xfrm>
            <a:off x="1986480" y="4430880"/>
            <a:ext cx="2693160" cy="301680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0">
            <a:solidFill>
              <a:srgbClr val="00B050"/>
            </a:solidFill>
          </a:ln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печать пречека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59" name="CustomShape 11"/>
          <p:cNvSpPr/>
          <p:nvPr/>
        </p:nvSpPr>
        <p:spPr>
          <a:xfrm>
            <a:off x="2002320" y="4961520"/>
            <a:ext cx="2693160" cy="30168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0"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Авторизация 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60" name="CustomShape 12"/>
          <p:cNvSpPr/>
          <p:nvPr/>
        </p:nvSpPr>
        <p:spPr>
          <a:xfrm>
            <a:off x="5032080" y="4984560"/>
            <a:ext cx="2677680" cy="30168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0">
            <a:solidFill>
              <a:srgbClr val="002060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закрытие смены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61" name="CustomShape 13"/>
          <p:cNvSpPr/>
          <p:nvPr/>
        </p:nvSpPr>
        <p:spPr>
          <a:xfrm>
            <a:off x="2017800" y="1748520"/>
            <a:ext cx="2677680" cy="301680"/>
          </a:xfrm>
          <a:prstGeom prst="roundRect">
            <a:avLst>
              <a:gd name="adj" fmla="val 16667"/>
            </a:avLst>
          </a:prstGeom>
          <a:solidFill>
            <a:srgbClr val="FFCB25"/>
          </a:solidFill>
          <a:ln w="0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Авторизация 2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62" name="CustomShape 14"/>
          <p:cNvSpPr/>
          <p:nvPr/>
        </p:nvSpPr>
        <p:spPr>
          <a:xfrm>
            <a:off x="5054400" y="1735560"/>
            <a:ext cx="2677680" cy="301680"/>
          </a:xfrm>
          <a:prstGeom prst="roundRect">
            <a:avLst>
              <a:gd name="adj" fmla="val 16667"/>
            </a:avLst>
          </a:prstGeom>
          <a:solidFill>
            <a:srgbClr val="FFCB25"/>
          </a:solidFill>
          <a:ln w="0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Бронирование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63" name="CustomShape 15"/>
          <p:cNvSpPr/>
          <p:nvPr/>
        </p:nvSpPr>
        <p:spPr>
          <a:xfrm>
            <a:off x="4703760" y="1900080"/>
            <a:ext cx="3412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gradFill rotWithShape="0">
            <a:gsLst>
              <a:gs pos="0">
                <a:srgbClr val="E1E8C1"/>
              </a:gs>
              <a:gs pos="100000">
                <a:srgbClr val="91A917">
                  <a:alpha val="15294"/>
                </a:srgbClr>
              </a:gs>
            </a:gsLst>
            <a:lin ang="5400000"/>
          </a:gradFill>
          <a:ln w="28575">
            <a:solidFill>
              <a:srgbClr val="00206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16"/>
          <p:cNvSpPr/>
          <p:nvPr/>
        </p:nvSpPr>
        <p:spPr>
          <a:xfrm>
            <a:off x="3341880" y="2053800"/>
            <a:ext cx="360" cy="208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gradFill rotWithShape="0">
            <a:gsLst>
              <a:gs pos="0">
                <a:srgbClr val="E1E8C1"/>
              </a:gs>
              <a:gs pos="100000">
                <a:srgbClr val="91A917">
                  <a:alpha val="15294"/>
                </a:srgbClr>
              </a:gs>
            </a:gsLst>
            <a:lin ang="5400000"/>
          </a:gradFill>
          <a:ln w="28575">
            <a:solidFill>
              <a:srgbClr val="00206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17"/>
          <p:cNvSpPr/>
          <p:nvPr/>
        </p:nvSpPr>
        <p:spPr>
          <a:xfrm>
            <a:off x="3341880" y="2613600"/>
            <a:ext cx="360" cy="208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gradFill rotWithShape="0">
            <a:gsLst>
              <a:gs pos="0">
                <a:srgbClr val="E1E8C1"/>
              </a:gs>
              <a:gs pos="100000">
                <a:srgbClr val="91A917">
                  <a:alpha val="15294"/>
                </a:srgbClr>
              </a:gs>
            </a:gsLst>
            <a:lin ang="5400000"/>
          </a:gradFill>
          <a:ln w="28575">
            <a:solidFill>
              <a:srgbClr val="00206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6" name="Рисунок 114"/>
          <p:cNvPicPr/>
          <p:nvPr/>
        </p:nvPicPr>
        <p:blipFill>
          <a:blip r:embed="rId3"/>
          <a:stretch/>
        </p:blipFill>
        <p:spPr>
          <a:xfrm>
            <a:off x="3263040" y="3155760"/>
            <a:ext cx="187200" cy="309240"/>
          </a:xfrm>
          <a:prstGeom prst="rect">
            <a:avLst/>
          </a:prstGeom>
          <a:ln w="0">
            <a:noFill/>
          </a:ln>
        </p:spPr>
      </p:pic>
      <p:pic>
        <p:nvPicPr>
          <p:cNvPr id="267" name="Рисунок 115"/>
          <p:cNvPicPr/>
          <p:nvPr/>
        </p:nvPicPr>
        <p:blipFill>
          <a:blip r:embed="rId3"/>
          <a:stretch/>
        </p:blipFill>
        <p:spPr>
          <a:xfrm>
            <a:off x="3263040" y="3684240"/>
            <a:ext cx="187200" cy="309240"/>
          </a:xfrm>
          <a:prstGeom prst="rect">
            <a:avLst/>
          </a:prstGeom>
          <a:ln w="0">
            <a:noFill/>
          </a:ln>
        </p:spPr>
      </p:pic>
      <p:sp>
        <p:nvSpPr>
          <p:cNvPr id="268" name="CustomShape 18"/>
          <p:cNvSpPr/>
          <p:nvPr/>
        </p:nvSpPr>
        <p:spPr>
          <a:xfrm>
            <a:off x="1994400" y="3886920"/>
            <a:ext cx="2677680" cy="301680"/>
          </a:xfrm>
          <a:prstGeom prst="roundRect">
            <a:avLst>
              <a:gd name="adj" fmla="val 16667"/>
            </a:avLst>
          </a:prstGeom>
          <a:solidFill>
            <a:srgbClr val="FFCB25"/>
          </a:solidFill>
          <a:ln w="0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Авторизация 2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69" name="CustomShape 19"/>
          <p:cNvSpPr/>
          <p:nvPr/>
        </p:nvSpPr>
        <p:spPr>
          <a:xfrm>
            <a:off x="5040000" y="3900240"/>
            <a:ext cx="2677680" cy="301680"/>
          </a:xfrm>
          <a:prstGeom prst="roundRect">
            <a:avLst>
              <a:gd name="adj" fmla="val 16667"/>
            </a:avLst>
          </a:prstGeom>
          <a:solidFill>
            <a:srgbClr val="FFCB25"/>
          </a:solidFill>
          <a:ln w="0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перенос заказа, возврат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70" name="CustomShape 20"/>
          <p:cNvSpPr/>
          <p:nvPr/>
        </p:nvSpPr>
        <p:spPr>
          <a:xfrm>
            <a:off x="4689360" y="4060080"/>
            <a:ext cx="3412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gradFill rotWithShape="0">
            <a:gsLst>
              <a:gs pos="0">
                <a:srgbClr val="E1E8C1"/>
              </a:gs>
              <a:gs pos="100000">
                <a:srgbClr val="91A917">
                  <a:alpha val="15294"/>
                </a:srgbClr>
              </a:gs>
            </a:gsLst>
            <a:lin ang="5400000"/>
          </a:gradFill>
          <a:ln w="28575">
            <a:solidFill>
              <a:srgbClr val="00206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21"/>
          <p:cNvSpPr/>
          <p:nvPr/>
        </p:nvSpPr>
        <p:spPr>
          <a:xfrm>
            <a:off x="3349800" y="5288040"/>
            <a:ext cx="360" cy="208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gradFill rotWithShape="0">
            <a:gsLst>
              <a:gs pos="0">
                <a:srgbClr val="E1E8C1"/>
              </a:gs>
              <a:gs pos="100000">
                <a:srgbClr val="91A917">
                  <a:alpha val="15294"/>
                </a:srgbClr>
              </a:gs>
            </a:gsLst>
            <a:lin ang="5400000"/>
          </a:gradFill>
          <a:ln w="28575">
            <a:solidFill>
              <a:srgbClr val="00206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22"/>
          <p:cNvSpPr/>
          <p:nvPr/>
        </p:nvSpPr>
        <p:spPr>
          <a:xfrm>
            <a:off x="3339360" y="4738680"/>
            <a:ext cx="360" cy="208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gradFill rotWithShape="0">
            <a:gsLst>
              <a:gs pos="0">
                <a:srgbClr val="E1E8C1"/>
              </a:gs>
              <a:gs pos="100000">
                <a:srgbClr val="91A917">
                  <a:alpha val="15294"/>
                </a:srgbClr>
              </a:gs>
            </a:gsLst>
            <a:lin ang="5400000"/>
          </a:gradFill>
          <a:ln w="28575">
            <a:solidFill>
              <a:srgbClr val="00206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23"/>
          <p:cNvSpPr/>
          <p:nvPr/>
        </p:nvSpPr>
        <p:spPr>
          <a:xfrm>
            <a:off x="3341880" y="4212360"/>
            <a:ext cx="360" cy="208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gradFill rotWithShape="0">
            <a:gsLst>
              <a:gs pos="0">
                <a:srgbClr val="E1E8C1"/>
              </a:gs>
              <a:gs pos="100000">
                <a:srgbClr val="91A917">
                  <a:alpha val="15294"/>
                </a:srgbClr>
              </a:gs>
            </a:gsLst>
            <a:lin ang="5400000"/>
          </a:gradFill>
          <a:ln w="28575">
            <a:solidFill>
              <a:srgbClr val="00206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24"/>
          <p:cNvSpPr/>
          <p:nvPr/>
        </p:nvSpPr>
        <p:spPr>
          <a:xfrm>
            <a:off x="4681800" y="5136480"/>
            <a:ext cx="3412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gradFill rotWithShape="0">
            <a:gsLst>
              <a:gs pos="0">
                <a:srgbClr val="E1E8C1"/>
              </a:gs>
              <a:gs pos="100000">
                <a:srgbClr val="91A917">
                  <a:alpha val="15294"/>
                </a:srgbClr>
              </a:gs>
            </a:gsLst>
            <a:lin ang="5400000"/>
          </a:gradFill>
          <a:ln w="28575">
            <a:solidFill>
              <a:srgbClr val="00206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5" name="Рисунок 5_16"/>
          <p:cNvPicPr/>
          <p:nvPr/>
        </p:nvPicPr>
        <p:blipFill>
          <a:blip r:embed="rId4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sp>
        <p:nvSpPr>
          <p:cNvPr id="276" name="CustomShape 25"/>
          <p:cNvSpPr/>
          <p:nvPr/>
        </p:nvSpPr>
        <p:spPr>
          <a:xfrm>
            <a:off x="5040000" y="2844000"/>
            <a:ext cx="2693160" cy="301680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0">
            <a:solidFill>
              <a:srgbClr val="00B050"/>
            </a:solidFill>
          </a:ln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доставка заказа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77" name="CustomShape 26"/>
          <p:cNvSpPr/>
          <p:nvPr/>
        </p:nvSpPr>
        <p:spPr>
          <a:xfrm>
            <a:off x="4704840" y="2987640"/>
            <a:ext cx="3412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gradFill rotWithShape="0">
            <a:gsLst>
              <a:gs pos="0">
                <a:srgbClr val="E1E8C1"/>
              </a:gs>
              <a:gs pos="100000">
                <a:srgbClr val="91A917">
                  <a:alpha val="15294"/>
                </a:srgbClr>
              </a:gs>
            </a:gsLst>
            <a:lin ang="5400000"/>
          </a:gradFill>
          <a:ln w="28575">
            <a:solidFill>
              <a:srgbClr val="00206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1080" y="5082120"/>
            <a:ext cx="2217600" cy="17740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2"/>
          <p:cNvSpPr/>
          <p:nvPr/>
        </p:nvSpPr>
        <p:spPr>
          <a:xfrm>
            <a:off x="0" y="61560"/>
            <a:ext cx="531756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Режим работы «Ресторан»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81" name="CustomShape 3"/>
          <p:cNvSpPr/>
          <p:nvPr/>
        </p:nvSpPr>
        <p:spPr>
          <a:xfrm>
            <a:off x="17460" y="1228860"/>
            <a:ext cx="2889720" cy="394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000" indent="-34020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3"/>
              </a:buBlip>
            </a:pPr>
            <a:r>
              <a:rPr lang="ru-RU" sz="18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Форма </a:t>
            </a:r>
            <a:r>
              <a:rPr lang="ru-RU" sz="18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«Список заказов» </a:t>
            </a:r>
            <a:r>
              <a:rPr lang="ru-RU" sz="18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предназначена для отслеживания заказов на всех этапах обслуживания.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C00000"/>
                </a:solidFill>
                <a:latin typeface="Microsoft Sans Serif"/>
                <a:ea typeface="DejaVu Sans"/>
              </a:rPr>
              <a:t>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282" name="CustomShape 4"/>
          <p:cNvSpPr/>
          <p:nvPr/>
        </p:nvSpPr>
        <p:spPr>
          <a:xfrm>
            <a:off x="941040" y="3445560"/>
            <a:ext cx="1296000" cy="452160"/>
          </a:xfrm>
          <a:prstGeom prst="rect">
            <a:avLst/>
          </a:prstGeom>
          <a:solidFill>
            <a:srgbClr val="D1D1D1"/>
          </a:solidFill>
          <a:ln w="15875">
            <a:solidFill>
              <a:schemeClr val="tx2"/>
            </a:solidFill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Microsoft Sans Serif"/>
                <a:ea typeface="DejaVu Sans"/>
              </a:rPr>
              <a:t>Бронь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3" name="CustomShape 5"/>
          <p:cNvSpPr/>
          <p:nvPr/>
        </p:nvSpPr>
        <p:spPr>
          <a:xfrm>
            <a:off x="935280" y="4158360"/>
            <a:ext cx="1307520" cy="471600"/>
          </a:xfrm>
          <a:prstGeom prst="rect">
            <a:avLst/>
          </a:prstGeom>
          <a:solidFill>
            <a:srgbClr val="7CF638"/>
          </a:solidFill>
          <a:ln w="15875">
            <a:solidFill>
              <a:schemeClr val="tx2"/>
            </a:solidFill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Microsoft Sans Serif"/>
                <a:ea typeface="DejaVu Sans"/>
              </a:rPr>
              <a:t>Открыт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4" name="CustomShape 6"/>
          <p:cNvSpPr/>
          <p:nvPr/>
        </p:nvSpPr>
        <p:spPr>
          <a:xfrm>
            <a:off x="922680" y="4942080"/>
            <a:ext cx="1296000" cy="483480"/>
          </a:xfrm>
          <a:prstGeom prst="rect">
            <a:avLst/>
          </a:prstGeom>
          <a:solidFill>
            <a:srgbClr val="F6AF92"/>
          </a:solidFill>
          <a:ln w="15875">
            <a:solidFill>
              <a:schemeClr val="tx2"/>
            </a:solidFill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Microsoft Sans Serif"/>
                <a:ea typeface="DejaVu Sans"/>
              </a:rPr>
              <a:t>Пречек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5" name="CustomShape 7"/>
          <p:cNvSpPr/>
          <p:nvPr/>
        </p:nvSpPr>
        <p:spPr>
          <a:xfrm>
            <a:off x="922680" y="5748840"/>
            <a:ext cx="1296000" cy="494280"/>
          </a:xfrm>
          <a:prstGeom prst="rect">
            <a:avLst/>
          </a:prstGeom>
          <a:solidFill>
            <a:srgbClr val="EC7474"/>
          </a:solidFill>
          <a:ln w="15875">
            <a:solidFill>
              <a:schemeClr val="tx2"/>
            </a:solidFill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Microsoft Sans Serif"/>
                <a:ea typeface="DejaVu Sans"/>
              </a:rPr>
              <a:t>Оплачен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6" name="CustomShape 8"/>
          <p:cNvSpPr/>
          <p:nvPr/>
        </p:nvSpPr>
        <p:spPr>
          <a:xfrm>
            <a:off x="1462320" y="3953880"/>
            <a:ext cx="211680" cy="1904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9AD6F"/>
          </a:solidFill>
          <a:ln>
            <a:solidFill>
              <a:srgbClr val="E27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7" name="CustomShape 9"/>
          <p:cNvSpPr/>
          <p:nvPr/>
        </p:nvSpPr>
        <p:spPr>
          <a:xfrm>
            <a:off x="1462320" y="4685040"/>
            <a:ext cx="211680" cy="1904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9AD6F"/>
          </a:solidFill>
          <a:ln>
            <a:solidFill>
              <a:srgbClr val="E27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8" name="CustomShape 10"/>
          <p:cNvSpPr/>
          <p:nvPr/>
        </p:nvSpPr>
        <p:spPr>
          <a:xfrm>
            <a:off x="1462320" y="5491800"/>
            <a:ext cx="211680" cy="1904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9AD6F"/>
          </a:solidFill>
          <a:ln>
            <a:solidFill>
              <a:srgbClr val="E27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90" name="Рисунок 5_17"/>
          <p:cNvPicPr/>
          <p:nvPr/>
        </p:nvPicPr>
        <p:blipFill>
          <a:blip r:embed="rId4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00" y="1433365"/>
            <a:ext cx="6478210" cy="43926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64800" y="1213200"/>
            <a:ext cx="2573897" cy="394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000" indent="-34020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В форме </a:t>
            </a:r>
            <a:r>
              <a:rPr lang="ru-RU" sz="18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«Карта зала» </a:t>
            </a:r>
            <a:r>
              <a:rPr lang="ru-RU" sz="18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заказы отображаются на карте зала по столам.</a:t>
            </a:r>
            <a:endParaRPr lang="ru-RU" sz="1800" b="0" strike="noStrike" spc="-1" dirty="0">
              <a:latin typeface="Arial"/>
            </a:endParaRPr>
          </a:p>
          <a:p>
            <a:pPr marL="342000" indent="-34020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 Для каждого официанта можно настроить </a:t>
            </a:r>
            <a:r>
              <a:rPr lang="ru-RU" sz="18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свой цвет </a:t>
            </a:r>
            <a:r>
              <a:rPr lang="ru-RU" sz="1800" b="1" strike="noStrike" spc="-1" dirty="0" smtClean="0">
                <a:solidFill>
                  <a:srgbClr val="FF0000"/>
                </a:solidFill>
                <a:latin typeface="Microsoft Sans Serif"/>
                <a:ea typeface="DejaVu Sans"/>
              </a:rPr>
              <a:t>отображения столов</a:t>
            </a:r>
            <a:r>
              <a:rPr lang="ru-RU" sz="18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C00000"/>
                </a:solidFill>
                <a:latin typeface="Microsoft Sans Serif"/>
                <a:ea typeface="DejaVu Sans"/>
              </a:rPr>
              <a:t>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293" name="CustomShape 2"/>
          <p:cNvSpPr/>
          <p:nvPr/>
        </p:nvSpPr>
        <p:spPr>
          <a:xfrm>
            <a:off x="0" y="61560"/>
            <a:ext cx="531756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Режим работы «Ресторан»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95" name="Рисунок 5_18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95" y="1287360"/>
            <a:ext cx="6552259" cy="4442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Задачи фронт-офисной системы: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19800" y="1427400"/>
            <a:ext cx="4146840" cy="426240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0">
            <a:solidFill>
              <a:srgbClr val="FFC000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0000"/>
                </a:solidFill>
                <a:latin typeface="Arial"/>
                <a:ea typeface="DejaVu Sans"/>
              </a:rPr>
              <a:t>учет продаж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839520" y="2170800"/>
            <a:ext cx="4146840" cy="42624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0">
            <a:solidFill>
              <a:srgbClr val="54C408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0000"/>
                </a:solidFill>
                <a:latin typeface="Arial"/>
                <a:ea typeface="DejaVu Sans"/>
              </a:rPr>
              <a:t>повышение качества и скорости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0000"/>
                </a:solidFill>
                <a:latin typeface="Arial"/>
                <a:ea typeface="DejaVu Sans"/>
              </a:rPr>
              <a:t>обслуживания гостей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87" name="CustomShape 4"/>
          <p:cNvSpPr/>
          <p:nvPr/>
        </p:nvSpPr>
        <p:spPr>
          <a:xfrm>
            <a:off x="1658880" y="2904120"/>
            <a:ext cx="4146840" cy="426240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0">
            <a:solidFill>
              <a:srgbClr val="FFC000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0000"/>
                </a:solidFill>
                <a:latin typeface="Arial"/>
                <a:ea typeface="DejaVu Sans"/>
              </a:rPr>
              <a:t>контроль действий персонала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88" name="CustomShape 5"/>
          <p:cNvSpPr/>
          <p:nvPr/>
        </p:nvSpPr>
        <p:spPr>
          <a:xfrm>
            <a:off x="3297600" y="4370400"/>
            <a:ext cx="4146840" cy="426240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0">
            <a:solidFill>
              <a:srgbClr val="FFC000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0000"/>
                </a:solidFill>
                <a:latin typeface="Arial"/>
                <a:ea typeface="DejaVu Sans"/>
              </a:rPr>
              <a:t>централизованное управление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0000"/>
                </a:solidFill>
                <a:latin typeface="Arial"/>
                <a:ea typeface="DejaVu Sans"/>
              </a:rPr>
              <a:t> меню и прейскурантом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89" name="CustomShape 6"/>
          <p:cNvSpPr/>
          <p:nvPr/>
        </p:nvSpPr>
        <p:spPr>
          <a:xfrm>
            <a:off x="4828680" y="5837040"/>
            <a:ext cx="4146840" cy="426240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0">
            <a:noFill/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0000"/>
                </a:solidFill>
                <a:latin typeface="Arial"/>
                <a:ea typeface="DejaVu Sans"/>
              </a:rPr>
              <a:t>получение аналитической отчетности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90" name="CustomShape 7"/>
          <p:cNvSpPr/>
          <p:nvPr/>
        </p:nvSpPr>
        <p:spPr>
          <a:xfrm>
            <a:off x="2478240" y="3637440"/>
            <a:ext cx="4146840" cy="42624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0">
            <a:solidFill>
              <a:srgbClr val="54C408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0000"/>
                </a:solidFill>
                <a:latin typeface="Arial"/>
                <a:ea typeface="DejaVu Sans"/>
              </a:rPr>
              <a:t>снижение ошибок при работе с гостями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0000"/>
                </a:solidFill>
                <a:latin typeface="Arial"/>
                <a:ea typeface="DejaVu Sans"/>
              </a:rPr>
              <a:t> (человеческий фактор)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91" name="CustomShape 8"/>
          <p:cNvSpPr/>
          <p:nvPr/>
        </p:nvSpPr>
        <p:spPr>
          <a:xfrm>
            <a:off x="4117320" y="5103720"/>
            <a:ext cx="4146840" cy="42624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0">
            <a:solidFill>
              <a:srgbClr val="54C408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0000"/>
                </a:solidFill>
                <a:latin typeface="Arial"/>
                <a:ea typeface="DejaVu Sans"/>
              </a:rPr>
              <a:t>повышение лояльности посетителей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0000"/>
                </a:solidFill>
                <a:latin typeface="Arial"/>
                <a:ea typeface="DejaVu Sans"/>
              </a:rPr>
              <a:t>(скидки, дисконтные карты)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92" name="Рисунок 10"/>
          <p:cNvPicPr/>
          <p:nvPr/>
        </p:nvPicPr>
        <p:blipFill>
          <a:blip r:embed="rId3"/>
          <a:stretch/>
        </p:blipFill>
        <p:spPr>
          <a:xfrm>
            <a:off x="0" y="4440240"/>
            <a:ext cx="2718720" cy="2415960"/>
          </a:xfrm>
          <a:prstGeom prst="rect">
            <a:avLst/>
          </a:prstGeom>
          <a:ln w="0">
            <a:noFill/>
          </a:ln>
        </p:spPr>
      </p:pic>
      <p:pic>
        <p:nvPicPr>
          <p:cNvPr id="93" name="Рисунок 5_1"/>
          <p:cNvPicPr/>
          <p:nvPr/>
        </p:nvPicPr>
        <p:blipFill>
          <a:blip r:embed="rId4"/>
          <a:stretch/>
        </p:blipFill>
        <p:spPr>
          <a:xfrm>
            <a:off x="8640000" y="98640"/>
            <a:ext cx="358560" cy="474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Режим работы «Ресторан»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98" name="CustomShape 2"/>
          <p:cNvSpPr/>
          <p:nvPr/>
        </p:nvSpPr>
        <p:spPr>
          <a:xfrm>
            <a:off x="64800" y="1213200"/>
            <a:ext cx="2591314" cy="394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000" indent="-34020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Для редактирования карты зала используется специальная обработка </a:t>
            </a:r>
            <a:r>
              <a:rPr lang="ru-RU" sz="18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«Конструктор карты зала».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C00000"/>
                </a:solidFill>
                <a:latin typeface="Microsoft Sans Serif"/>
                <a:ea typeface="DejaVu Sans"/>
              </a:rPr>
              <a:t>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299" name="Рисунок 5_19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91" y="1213200"/>
            <a:ext cx="6470469" cy="5378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6"/>
          <p:cNvSpPr/>
          <p:nvPr/>
        </p:nvSpPr>
        <p:spPr>
          <a:xfrm>
            <a:off x="0" y="61560"/>
            <a:ext cx="531756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Режим работы «Ресторан»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309" name="Рисунок 5_20"/>
          <p:cNvPicPr/>
          <p:nvPr/>
        </p:nvPicPr>
        <p:blipFill>
          <a:blip r:embed="rId2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97" y="1221152"/>
            <a:ext cx="7579063" cy="4084384"/>
          </a:xfrm>
          <a:prstGeom prst="rect">
            <a:avLst/>
          </a:prstGeom>
        </p:spPr>
      </p:pic>
      <p:sp>
        <p:nvSpPr>
          <p:cNvPr id="303" name="CustomShape 3"/>
          <p:cNvSpPr/>
          <p:nvPr/>
        </p:nvSpPr>
        <p:spPr>
          <a:xfrm>
            <a:off x="6790697" y="3144661"/>
            <a:ext cx="957600" cy="434880"/>
          </a:xfrm>
          <a:prstGeom prst="wedgeRoundRectCallout">
            <a:avLst>
              <a:gd name="adj1" fmla="val -14493"/>
              <a:gd name="adj2" fmla="val -172576"/>
              <a:gd name="adj3" fmla="val 16667"/>
            </a:avLst>
          </a:prstGeom>
          <a:solidFill>
            <a:srgbClr val="99FFCC"/>
          </a:solidFill>
          <a:ln w="0"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отмененное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блюдо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5848826" y="3887013"/>
            <a:ext cx="1247400" cy="414720"/>
          </a:xfrm>
          <a:prstGeom prst="wedgeRoundRectCallout">
            <a:avLst>
              <a:gd name="adj1" fmla="val 152077"/>
              <a:gd name="adj2" fmla="val -5145"/>
              <a:gd name="adj3" fmla="val 16667"/>
            </a:avLst>
          </a:prstGeom>
          <a:solidFill>
            <a:srgbClr val="99FFCC"/>
          </a:solidFill>
          <a:ln w="0"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4D4D4D"/>
                </a:solidFill>
                <a:latin typeface="Arial"/>
                <a:ea typeface="DejaVu Sans"/>
              </a:rPr>
              <a:t>модификаторы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04" name="CustomShape 4"/>
          <p:cNvSpPr/>
          <p:nvPr/>
        </p:nvSpPr>
        <p:spPr>
          <a:xfrm>
            <a:off x="6790697" y="5344739"/>
            <a:ext cx="1247400" cy="682989"/>
          </a:xfrm>
          <a:prstGeom prst="wedgeRoundRectCallout">
            <a:avLst>
              <a:gd name="adj1" fmla="val 73641"/>
              <a:gd name="adj2" fmla="val -193558"/>
              <a:gd name="adj3" fmla="val 16667"/>
            </a:avLst>
          </a:prstGeom>
          <a:solidFill>
            <a:srgbClr val="99FFCC"/>
          </a:solidFill>
          <a:ln w="0"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повторная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печать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 марок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05" name="CustomShape 5"/>
          <p:cNvSpPr/>
          <p:nvPr/>
        </p:nvSpPr>
        <p:spPr>
          <a:xfrm>
            <a:off x="6395417" y="813489"/>
            <a:ext cx="1352880" cy="736920"/>
          </a:xfrm>
          <a:prstGeom prst="wedgeRoundRectCallout">
            <a:avLst>
              <a:gd name="adj1" fmla="val 84984"/>
              <a:gd name="adj2" fmla="val 112942"/>
              <a:gd name="adj3" fmla="val 16667"/>
            </a:avLst>
          </a:prstGeom>
          <a:solidFill>
            <a:srgbClr val="99FFCC"/>
          </a:solidFill>
          <a:ln w="0"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после печати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err="1">
                <a:solidFill>
                  <a:srgbClr val="4D4D4D"/>
                </a:solidFill>
                <a:latin typeface="Arial"/>
                <a:ea typeface="DejaVu Sans"/>
              </a:rPr>
              <a:t>пречека</a:t>
            </a: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,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 редактирование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запрещено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08" name="CustomShape 8"/>
          <p:cNvSpPr/>
          <p:nvPr/>
        </p:nvSpPr>
        <p:spPr>
          <a:xfrm>
            <a:off x="3819068" y="3303813"/>
            <a:ext cx="1389960" cy="484416"/>
          </a:xfrm>
          <a:prstGeom prst="wedgeRoundRectCallout">
            <a:avLst>
              <a:gd name="adj1" fmla="val 82990"/>
              <a:gd name="adj2" fmla="val -267222"/>
              <a:gd name="adj3" fmla="val 16667"/>
            </a:avLst>
          </a:prstGeom>
          <a:solidFill>
            <a:srgbClr val="99FFCC"/>
          </a:solidFill>
          <a:ln w="0"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rgbClr val="4D4D4D"/>
                </a:solidFill>
                <a:latin typeface="Arial"/>
                <a:ea typeface="DejaVu Sans"/>
              </a:rPr>
              <a:t>р</a:t>
            </a:r>
            <a:r>
              <a:rPr lang="ru-RU" sz="1200" b="1" strike="noStrike" spc="-1" dirty="0" smtClean="0">
                <a:solidFill>
                  <a:srgbClr val="4D4D4D"/>
                </a:solidFill>
                <a:latin typeface="Arial"/>
                <a:ea typeface="DejaVu Sans"/>
              </a:rPr>
              <a:t>учная скидка </a:t>
            </a: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4D4D4D"/>
                </a:solidFill>
                <a:latin typeface="Arial"/>
                <a:ea typeface="DejaVu Sans"/>
              </a:rPr>
              <a:t>на товар</a:t>
            </a:r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0" y="61560"/>
            <a:ext cx="531756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Режим работы «Ресторан»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11" name="CustomShape 2"/>
          <p:cNvSpPr/>
          <p:nvPr/>
        </p:nvSpPr>
        <p:spPr>
          <a:xfrm>
            <a:off x="0" y="5099040"/>
            <a:ext cx="1605600" cy="17571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2" name="Picture 9" descr="http://www.ua.all.biz/img/ua/catalog/1056325.jpeg"/>
          <p:cNvPicPr/>
          <p:nvPr/>
        </p:nvPicPr>
        <p:blipFill>
          <a:blip r:embed="rId2"/>
          <a:srcRect l="8283" t="6204" r="9354"/>
          <a:stretch/>
        </p:blipFill>
        <p:spPr>
          <a:xfrm>
            <a:off x="209520" y="4741200"/>
            <a:ext cx="1872360" cy="1727640"/>
          </a:xfrm>
          <a:prstGeom prst="rect">
            <a:avLst/>
          </a:prstGeom>
          <a:ln w="0">
            <a:noFill/>
          </a:ln>
        </p:spPr>
      </p:pic>
      <p:pic>
        <p:nvPicPr>
          <p:cNvPr id="313" name="Рисунок 11"/>
          <p:cNvPicPr/>
          <p:nvPr/>
        </p:nvPicPr>
        <p:blipFill>
          <a:blip r:embed="rId3"/>
          <a:stretch/>
        </p:blipFill>
        <p:spPr>
          <a:xfrm>
            <a:off x="5097600" y="2939040"/>
            <a:ext cx="770040" cy="768600"/>
          </a:xfrm>
          <a:prstGeom prst="rect">
            <a:avLst/>
          </a:prstGeom>
          <a:ln w="0">
            <a:noFill/>
          </a:ln>
        </p:spPr>
      </p:pic>
      <p:pic>
        <p:nvPicPr>
          <p:cNvPr id="314" name="Рисунок 12"/>
          <p:cNvPicPr/>
          <p:nvPr/>
        </p:nvPicPr>
        <p:blipFill>
          <a:blip r:embed="rId3"/>
          <a:stretch/>
        </p:blipFill>
        <p:spPr>
          <a:xfrm>
            <a:off x="5063760" y="5202360"/>
            <a:ext cx="936360" cy="934920"/>
          </a:xfrm>
          <a:prstGeom prst="rect">
            <a:avLst/>
          </a:prstGeom>
          <a:ln w="0">
            <a:noFill/>
          </a:ln>
        </p:spPr>
      </p:pic>
      <p:pic>
        <p:nvPicPr>
          <p:cNvPr id="315" name="Рисунок 13"/>
          <p:cNvPicPr/>
          <p:nvPr/>
        </p:nvPicPr>
        <p:blipFill>
          <a:blip r:embed="rId4"/>
          <a:stretch/>
        </p:blipFill>
        <p:spPr>
          <a:xfrm>
            <a:off x="3794400" y="1978560"/>
            <a:ext cx="1173960" cy="1067400"/>
          </a:xfrm>
          <a:prstGeom prst="rect">
            <a:avLst/>
          </a:prstGeom>
          <a:ln w="0">
            <a:noFill/>
          </a:ln>
        </p:spPr>
      </p:pic>
      <p:sp>
        <p:nvSpPr>
          <p:cNvPr id="316" name="CustomShape 3"/>
          <p:cNvSpPr/>
          <p:nvPr/>
        </p:nvSpPr>
        <p:spPr>
          <a:xfrm>
            <a:off x="4961520" y="2317320"/>
            <a:ext cx="8442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Microsoft Sans Serif"/>
                <a:ea typeface="DejaVu Sans"/>
              </a:rPr>
              <a:t>кухня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17" name="CustomShape 4"/>
          <p:cNvSpPr/>
          <p:nvPr/>
        </p:nvSpPr>
        <p:spPr>
          <a:xfrm>
            <a:off x="5387400" y="4741200"/>
            <a:ext cx="6094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бар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18" name="CustomShape 5"/>
          <p:cNvSpPr/>
          <p:nvPr/>
        </p:nvSpPr>
        <p:spPr>
          <a:xfrm>
            <a:off x="598320" y="4295160"/>
            <a:ext cx="8470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7030A0"/>
                </a:solidFill>
                <a:latin typeface="Microsoft Sans Serif"/>
                <a:ea typeface="DejaVu Sans"/>
              </a:rPr>
              <a:t>касса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19" name="Line 6"/>
          <p:cNvSpPr/>
          <p:nvPr/>
        </p:nvSpPr>
        <p:spPr>
          <a:xfrm flipV="1">
            <a:off x="2083680" y="5882040"/>
            <a:ext cx="3129840" cy="167040"/>
          </a:xfrm>
          <a:prstGeom prst="line">
            <a:avLst/>
          </a:prstGeom>
          <a:ln w="38100">
            <a:solidFill>
              <a:srgbClr val="002060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Line 7"/>
          <p:cNvSpPr/>
          <p:nvPr/>
        </p:nvSpPr>
        <p:spPr>
          <a:xfrm flipV="1">
            <a:off x="2074680" y="3282120"/>
            <a:ext cx="2980080" cy="2623320"/>
          </a:xfrm>
          <a:prstGeom prst="line">
            <a:avLst/>
          </a:prstGeom>
          <a:ln w="38100">
            <a:solidFill>
              <a:srgbClr val="C00000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8"/>
          <p:cNvSpPr/>
          <p:nvPr/>
        </p:nvSpPr>
        <p:spPr>
          <a:xfrm rot="21446400">
            <a:off x="3281040" y="5608080"/>
            <a:ext cx="131652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Кофе Латте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22" name="CustomShape 9"/>
          <p:cNvSpPr/>
          <p:nvPr/>
        </p:nvSpPr>
        <p:spPr>
          <a:xfrm rot="19263600">
            <a:off x="2511360" y="4199040"/>
            <a:ext cx="194580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C00000"/>
                </a:solidFill>
                <a:latin typeface="Microsoft Sans Serif"/>
                <a:ea typeface="DejaVu Sans"/>
              </a:rPr>
              <a:t>Салат Жемчужина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23" name="CustomShape 10"/>
          <p:cNvSpPr/>
          <p:nvPr/>
        </p:nvSpPr>
        <p:spPr>
          <a:xfrm>
            <a:off x="64800" y="1213200"/>
            <a:ext cx="2889720" cy="394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000" indent="-34020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5"/>
              </a:buBlip>
            </a:pP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После оформления заказа, идет печать марок на </a:t>
            </a:r>
            <a:r>
              <a:rPr lang="ru-RU" sz="18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принтеры</a:t>
            </a: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 или отображается информация на </a:t>
            </a:r>
            <a:r>
              <a:rPr lang="ru-RU" sz="18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мониторе повара.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sz="1800" b="1" strike="noStrike" spc="-1">
                <a:solidFill>
                  <a:srgbClr val="C00000"/>
                </a:solidFill>
                <a:latin typeface="Microsoft Sans Serif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324" name="Рисунок 5_21"/>
          <p:cNvPicPr/>
          <p:nvPr/>
        </p:nvPicPr>
        <p:blipFill>
          <a:blip r:embed="rId6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325" name="Рисунок 324"/>
          <p:cNvPicPr/>
          <p:nvPr/>
        </p:nvPicPr>
        <p:blipFill>
          <a:blip r:embed="rId7"/>
          <a:stretch/>
        </p:blipFill>
        <p:spPr>
          <a:xfrm>
            <a:off x="5940000" y="900000"/>
            <a:ext cx="3058560" cy="2291760"/>
          </a:xfrm>
          <a:prstGeom prst="rect">
            <a:avLst/>
          </a:prstGeom>
          <a:ln w="0">
            <a:noFill/>
          </a:ln>
        </p:spPr>
      </p:pic>
      <p:pic>
        <p:nvPicPr>
          <p:cNvPr id="326" name="Рисунок 325"/>
          <p:cNvPicPr/>
          <p:nvPr/>
        </p:nvPicPr>
        <p:blipFill>
          <a:blip r:embed="rId8"/>
          <a:stretch/>
        </p:blipFill>
        <p:spPr>
          <a:xfrm>
            <a:off x="6037560" y="3558240"/>
            <a:ext cx="2817000" cy="180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Режим работы «Ресторан»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32" name="CustomShape 5"/>
          <p:cNvSpPr/>
          <p:nvPr/>
        </p:nvSpPr>
        <p:spPr>
          <a:xfrm>
            <a:off x="0" y="1396800"/>
            <a:ext cx="2673531" cy="394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000" indent="-34020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На монитор повара,  в сопровождении звукового сигнала, поступает информация о </a:t>
            </a:r>
            <a:r>
              <a:rPr lang="ru-RU" sz="18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блюдах для приготовления </a:t>
            </a:r>
            <a:r>
              <a:rPr lang="ru-RU" sz="18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или </a:t>
            </a:r>
            <a:r>
              <a:rPr lang="ru-RU" sz="18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отмененных    блюдах.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C00000"/>
                </a:solidFill>
                <a:latin typeface="Microsoft Sans Serif"/>
                <a:ea typeface="DejaVu Sans"/>
              </a:rPr>
              <a:t>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333" name="Рисунок 5_22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28" y="1396800"/>
            <a:ext cx="6421207" cy="3732549"/>
          </a:xfrm>
          <a:prstGeom prst="rect">
            <a:avLst/>
          </a:prstGeom>
        </p:spPr>
      </p:pic>
      <p:sp>
        <p:nvSpPr>
          <p:cNvPr id="331" name="CustomShape 4"/>
          <p:cNvSpPr/>
          <p:nvPr/>
        </p:nvSpPr>
        <p:spPr>
          <a:xfrm>
            <a:off x="6039122" y="5583360"/>
            <a:ext cx="1146960" cy="522000"/>
          </a:xfrm>
          <a:prstGeom prst="wedgeRoundRectCallout">
            <a:avLst>
              <a:gd name="adj1" fmla="val 119802"/>
              <a:gd name="adj2" fmla="val -174370"/>
              <a:gd name="adj3" fmla="val 16667"/>
            </a:avLst>
          </a:prstGeom>
          <a:solidFill>
            <a:srgbClr val="99FFCC"/>
          </a:solidFill>
          <a:ln w="0"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блюдо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приготовлено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6039122" y="681918"/>
            <a:ext cx="1044360" cy="581400"/>
          </a:xfrm>
          <a:prstGeom prst="wedgeRoundRectCallout">
            <a:avLst>
              <a:gd name="adj1" fmla="val 191950"/>
              <a:gd name="adj2" fmla="val 192966"/>
              <a:gd name="adj3" fmla="val 16667"/>
            </a:avLst>
          </a:prstGeom>
          <a:solidFill>
            <a:srgbClr val="99FFCC"/>
          </a:solidFill>
          <a:ln w="0"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rgbClr val="4D4D4D"/>
                </a:solidFill>
                <a:latin typeface="Arial"/>
                <a:ea typeface="DejaVu Sans"/>
              </a:rPr>
              <a:t>о</a:t>
            </a:r>
            <a:r>
              <a:rPr lang="ru-RU" sz="1200" b="1" strike="noStrike" spc="-1" dirty="0" smtClean="0">
                <a:solidFill>
                  <a:srgbClr val="4D4D4D"/>
                </a:solidFill>
                <a:latin typeface="Arial"/>
                <a:ea typeface="DejaVu Sans"/>
              </a:rPr>
              <a:t>бновление </a:t>
            </a: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4D4D4D"/>
                </a:solidFill>
                <a:latin typeface="Arial"/>
                <a:ea typeface="DejaVu Sans"/>
              </a:rPr>
              <a:t>данных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29" name="CustomShape 2"/>
          <p:cNvSpPr/>
          <p:nvPr/>
        </p:nvSpPr>
        <p:spPr>
          <a:xfrm>
            <a:off x="7698377" y="2779422"/>
            <a:ext cx="1190880" cy="643047"/>
          </a:xfrm>
          <a:prstGeom prst="wedgeRoundRectCallout">
            <a:avLst>
              <a:gd name="adj1" fmla="val -69524"/>
              <a:gd name="adj2" fmla="val 34526"/>
              <a:gd name="adj3" fmla="val 16667"/>
            </a:avLst>
          </a:prstGeom>
          <a:solidFill>
            <a:srgbClr val="99FFCC"/>
          </a:solidFill>
          <a:ln w="0"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4D4D4D"/>
                </a:solidFill>
                <a:latin typeface="Arial"/>
                <a:ea typeface="DejaVu Sans"/>
              </a:rPr>
              <a:t>сотрудник,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 </a:t>
            </a:r>
            <a:r>
              <a:rPr lang="ru-RU" sz="1200" b="1" strike="noStrike" spc="-1" dirty="0" smtClean="0">
                <a:solidFill>
                  <a:srgbClr val="4D4D4D"/>
                </a:solidFill>
                <a:latin typeface="Arial"/>
                <a:ea typeface="DejaVu Sans"/>
              </a:rPr>
              <a:t>создавший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заказ</a:t>
            </a:r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Режим работы «Ресторан»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40" name="CustomShape 6"/>
          <p:cNvSpPr/>
          <p:nvPr/>
        </p:nvSpPr>
        <p:spPr>
          <a:xfrm>
            <a:off x="0" y="1396800"/>
            <a:ext cx="2523541" cy="2530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000" indent="-34020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Информация о приготовленных блюдах отражается   у официантов на закладке </a:t>
            </a:r>
            <a:r>
              <a:rPr lang="ru-RU" sz="18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«Готовые заказы».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C00000"/>
                </a:solidFill>
                <a:latin typeface="Microsoft Sans Serif"/>
                <a:ea typeface="DejaVu Sans"/>
              </a:rPr>
              <a:t>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342" name="Рисунок 5_23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71" y="1304693"/>
            <a:ext cx="6762690" cy="4503924"/>
          </a:xfrm>
          <a:prstGeom prst="rect">
            <a:avLst/>
          </a:prstGeom>
        </p:spPr>
      </p:pic>
      <p:sp>
        <p:nvSpPr>
          <p:cNvPr id="338" name="CustomShape 4"/>
          <p:cNvSpPr/>
          <p:nvPr/>
        </p:nvSpPr>
        <p:spPr>
          <a:xfrm>
            <a:off x="6096186" y="1570972"/>
            <a:ext cx="1214640" cy="693257"/>
          </a:xfrm>
          <a:prstGeom prst="wedgeRoundRectCallout">
            <a:avLst>
              <a:gd name="adj1" fmla="val -267005"/>
              <a:gd name="adj2" fmla="val 99511"/>
              <a:gd name="adj3" fmla="val 16667"/>
            </a:avLst>
          </a:prstGeom>
          <a:solidFill>
            <a:srgbClr val="99FFCC"/>
          </a:solidFill>
          <a:ln w="0"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блюда, которые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подали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клиентам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41" name="CustomShape 7"/>
          <p:cNvSpPr/>
          <p:nvPr/>
        </p:nvSpPr>
        <p:spPr>
          <a:xfrm>
            <a:off x="7724503" y="4939560"/>
            <a:ext cx="1032840" cy="399960"/>
          </a:xfrm>
          <a:prstGeom prst="wedgeRoundRectCallout">
            <a:avLst>
              <a:gd name="adj1" fmla="val -7265"/>
              <a:gd name="adj2" fmla="val -193947"/>
              <a:gd name="adj3" fmla="val 16667"/>
            </a:avLst>
          </a:prstGeom>
          <a:solidFill>
            <a:srgbClr val="99FFCC"/>
          </a:solidFill>
          <a:ln w="0"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D4D4D"/>
                </a:solidFill>
                <a:latin typeface="Arial"/>
                <a:ea typeface="DejaVu Sans"/>
              </a:rPr>
              <a:t>отказ </a:t>
            </a:r>
            <a:endParaRPr lang="ru-RU" sz="1200" b="1" strike="noStrike" spc="-1" dirty="0" smtClean="0">
              <a:solidFill>
                <a:srgbClr val="4D4D4D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4D4D4D"/>
                </a:solidFill>
                <a:latin typeface="Arial"/>
                <a:ea typeface="DejaVu Sans"/>
              </a:rPr>
              <a:t>подтвержден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39" name="CustomShape 5"/>
          <p:cNvSpPr/>
          <p:nvPr/>
        </p:nvSpPr>
        <p:spPr>
          <a:xfrm>
            <a:off x="1972491" y="5339520"/>
            <a:ext cx="1228680" cy="717120"/>
          </a:xfrm>
          <a:prstGeom prst="wedgeRoundRectCallout">
            <a:avLst>
              <a:gd name="adj1" fmla="val 142594"/>
              <a:gd name="adj2" fmla="val -188094"/>
              <a:gd name="adj3" fmla="val 16667"/>
            </a:avLst>
          </a:prstGeom>
          <a:solidFill>
            <a:srgbClr val="99FFCC"/>
          </a:solidFill>
          <a:ln w="0"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4D4D4D"/>
                </a:solidFill>
                <a:latin typeface="Arial"/>
                <a:ea typeface="DejaVu Sans"/>
              </a:rPr>
              <a:t>только что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4D4D4D"/>
                </a:solidFill>
                <a:latin typeface="Arial"/>
                <a:ea typeface="DejaVu Sans"/>
              </a:rPr>
              <a:t>приготовленные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4D4D4D"/>
                </a:solidFill>
                <a:latin typeface="Arial"/>
                <a:ea typeface="DejaVu Sans"/>
              </a:rPr>
              <a:t>блюда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Режим работы «Ресторан»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44" name="CustomShape 2"/>
          <p:cNvSpPr/>
          <p:nvPr/>
        </p:nvSpPr>
        <p:spPr>
          <a:xfrm>
            <a:off x="0" y="1396800"/>
            <a:ext cx="2889720" cy="394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000" indent="-34020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Далее клиенту предоставляется </a:t>
            </a:r>
            <a:r>
              <a:rPr lang="ru-RU" sz="18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счет</a:t>
            </a: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, производится  </a:t>
            </a:r>
            <a:r>
              <a:rPr lang="ru-RU" sz="18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оплата</a:t>
            </a: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 и пробивается </a:t>
            </a:r>
            <a:r>
              <a:rPr lang="ru-RU" sz="18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товарный чек.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sz="1800" b="1" strike="noStrike" spc="-1">
                <a:solidFill>
                  <a:srgbClr val="C00000"/>
                </a:solidFill>
                <a:latin typeface="Microsoft Sans Serif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345" name="Рисунок 5_24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346" name="Рисунок 345"/>
          <p:cNvPicPr/>
          <p:nvPr/>
        </p:nvPicPr>
        <p:blipFill>
          <a:blip r:embed="rId4"/>
          <a:stretch/>
        </p:blipFill>
        <p:spPr>
          <a:xfrm>
            <a:off x="2520000" y="2778840"/>
            <a:ext cx="2901960" cy="2560680"/>
          </a:xfrm>
          <a:prstGeom prst="rect">
            <a:avLst/>
          </a:prstGeom>
          <a:ln w="0">
            <a:noFill/>
          </a:ln>
        </p:spPr>
      </p:pic>
      <p:pic>
        <p:nvPicPr>
          <p:cNvPr id="348" name="Рисунок 347"/>
          <p:cNvPicPr/>
          <p:nvPr/>
        </p:nvPicPr>
        <p:blipFill>
          <a:blip r:embed="rId5"/>
          <a:stretch/>
        </p:blipFill>
        <p:spPr>
          <a:xfrm>
            <a:off x="5436000" y="4250880"/>
            <a:ext cx="3418560" cy="207144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7" y="825817"/>
            <a:ext cx="2456914" cy="3317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Режим работы «Ресторан»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50" name="CustomShape 2"/>
          <p:cNvSpPr/>
          <p:nvPr/>
        </p:nvSpPr>
        <p:spPr>
          <a:xfrm>
            <a:off x="0" y="1240920"/>
            <a:ext cx="7019640" cy="142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000" indent="-34020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>
                <a:solidFill>
                  <a:srgbClr val="000000"/>
                </a:solidFill>
                <a:latin typeface="Microsoft Sans Serif"/>
                <a:ea typeface="DejaVu Sans"/>
              </a:rPr>
              <a:t>На вкладке «Доставка» реализована возможность оформления </a:t>
            </a:r>
            <a:r>
              <a:rPr lang="ru-RU" sz="18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доставки курьером и самовывоз из заведения.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51" name="Рисунок 5_43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589" y="2075263"/>
            <a:ext cx="7282971" cy="3954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Режим работы «Ресторан»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55" name="CustomShape 2"/>
          <p:cNvSpPr/>
          <p:nvPr/>
        </p:nvSpPr>
        <p:spPr>
          <a:xfrm>
            <a:off x="0" y="1240920"/>
            <a:ext cx="7019640" cy="142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56" name="Рисунок 5_51"/>
          <p:cNvPicPr/>
          <p:nvPr/>
        </p:nvPicPr>
        <p:blipFill>
          <a:blip r:embed="rId2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grpSp>
        <p:nvGrpSpPr>
          <p:cNvPr id="357" name="Group 3"/>
          <p:cNvGrpSpPr/>
          <p:nvPr/>
        </p:nvGrpSpPr>
        <p:grpSpPr>
          <a:xfrm>
            <a:off x="1620000" y="1614240"/>
            <a:ext cx="6839640" cy="3785400"/>
            <a:chOff x="1620000" y="1614240"/>
            <a:chExt cx="6839640" cy="3785400"/>
          </a:xfrm>
        </p:grpSpPr>
        <p:sp>
          <p:nvSpPr>
            <p:cNvPr id="358" name="CustomShape 4"/>
            <p:cNvSpPr/>
            <p:nvPr/>
          </p:nvSpPr>
          <p:spPr>
            <a:xfrm>
              <a:off x="1639440" y="1614240"/>
              <a:ext cx="3263400" cy="452160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0">
              <a:solidFill>
                <a:srgbClr val="0070C0"/>
              </a:solidFill>
            </a:ln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400" b="1" strike="noStrike" spc="-1">
                  <a:solidFill>
                    <a:srgbClr val="3A3A3A"/>
                  </a:solidFill>
                  <a:latin typeface="Microsoft Sans Serif"/>
                  <a:ea typeface="DejaVu Sans"/>
                </a:rPr>
                <a:t>Новый заказ на доставку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359" name="CustomShape 5"/>
            <p:cNvSpPr/>
            <p:nvPr/>
          </p:nvSpPr>
          <p:spPr>
            <a:xfrm>
              <a:off x="1659960" y="2409120"/>
              <a:ext cx="3262680" cy="45216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0"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400" b="1" strike="noStrike" spc="-1">
                  <a:solidFill>
                    <a:srgbClr val="3A3A3A"/>
                  </a:solidFill>
                  <a:latin typeface="Microsoft Sans Serif"/>
                  <a:ea typeface="DejaVu Sans"/>
                </a:rPr>
                <a:t>Курьером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360" name="CustomShape 6"/>
            <p:cNvSpPr/>
            <p:nvPr/>
          </p:nvSpPr>
          <p:spPr>
            <a:xfrm>
              <a:off x="6724440" y="2109960"/>
              <a:ext cx="360" cy="3124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gradFill rotWithShape="0">
              <a:gsLst>
                <a:gs pos="0">
                  <a:srgbClr val="E1E8C1"/>
                </a:gs>
                <a:gs pos="100000">
                  <a:srgbClr val="91A917">
                    <a:alpha val="15294"/>
                  </a:srgbClr>
                </a:gs>
              </a:gsLst>
              <a:lin ang="5400000"/>
            </a:gradFill>
            <a:ln w="28575">
              <a:solidFill>
                <a:srgbClr val="00206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" name="CustomShape 7"/>
            <p:cNvSpPr/>
            <p:nvPr/>
          </p:nvSpPr>
          <p:spPr>
            <a:xfrm>
              <a:off x="4926600" y="1902600"/>
              <a:ext cx="262080" cy="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gradFill rotWithShape="0">
              <a:gsLst>
                <a:gs pos="0">
                  <a:srgbClr val="E1E8C1"/>
                </a:gs>
                <a:gs pos="100000">
                  <a:srgbClr val="91A917">
                    <a:alpha val="15294"/>
                  </a:srgbClr>
                </a:gs>
              </a:gsLst>
              <a:lin ang="5400000"/>
            </a:gradFill>
            <a:ln w="28575">
              <a:solidFill>
                <a:srgbClr val="00206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" name="CustomShape 8"/>
            <p:cNvSpPr/>
            <p:nvPr/>
          </p:nvSpPr>
          <p:spPr>
            <a:xfrm>
              <a:off x="5196600" y="1622520"/>
              <a:ext cx="3263040" cy="45288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0"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400" b="1" strike="noStrike" spc="-1">
                  <a:solidFill>
                    <a:srgbClr val="3A3A3A"/>
                  </a:solidFill>
                  <a:latin typeface="Microsoft Sans Serif"/>
                  <a:ea typeface="DejaVu Sans"/>
                </a:rPr>
                <a:t>Самовывоз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363" name="CustomShape 9"/>
            <p:cNvSpPr/>
            <p:nvPr/>
          </p:nvSpPr>
          <p:spPr>
            <a:xfrm>
              <a:off x="3225960" y="3727080"/>
              <a:ext cx="360" cy="3128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gradFill rotWithShape="0">
              <a:gsLst>
                <a:gs pos="0">
                  <a:srgbClr val="E1E8C1"/>
                </a:gs>
                <a:gs pos="100000">
                  <a:srgbClr val="91A917">
                    <a:alpha val="15294"/>
                  </a:srgbClr>
                </a:gs>
              </a:gsLst>
              <a:lin ang="5400000"/>
            </a:gradFill>
            <a:ln w="28575">
              <a:solidFill>
                <a:srgbClr val="00206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" name="CustomShape 10"/>
            <p:cNvSpPr/>
            <p:nvPr/>
          </p:nvSpPr>
          <p:spPr>
            <a:xfrm>
              <a:off x="5176800" y="2460600"/>
              <a:ext cx="3263400" cy="452520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0">
              <a:solidFill>
                <a:srgbClr val="0070C0"/>
              </a:solidFill>
            </a:ln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400" b="1" strike="noStrike" spc="-1">
                  <a:solidFill>
                    <a:srgbClr val="3A3A3A"/>
                  </a:solidFill>
                  <a:latin typeface="Microsoft Sans Serif"/>
                  <a:ea typeface="DejaVu Sans"/>
                </a:rPr>
                <a:t>Приготовление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365" name="CustomShape 11"/>
            <p:cNvSpPr/>
            <p:nvPr/>
          </p:nvSpPr>
          <p:spPr>
            <a:xfrm>
              <a:off x="3266640" y="2076480"/>
              <a:ext cx="360" cy="3128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gradFill rotWithShape="0">
              <a:gsLst>
                <a:gs pos="0">
                  <a:srgbClr val="E1E8C1"/>
                </a:gs>
                <a:gs pos="100000">
                  <a:srgbClr val="91A917">
                    <a:alpha val="15294"/>
                  </a:srgbClr>
                </a:gs>
              </a:gsLst>
              <a:lin ang="5400000"/>
            </a:gradFill>
            <a:ln w="28575">
              <a:solidFill>
                <a:srgbClr val="00206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6" name="CustomShape 12"/>
            <p:cNvSpPr/>
            <p:nvPr/>
          </p:nvSpPr>
          <p:spPr>
            <a:xfrm>
              <a:off x="1634760" y="3257280"/>
              <a:ext cx="3263040" cy="452160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0">
              <a:solidFill>
                <a:srgbClr val="0070C0"/>
              </a:solidFill>
            </a:ln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400" b="1" strike="noStrike" spc="-1">
                  <a:solidFill>
                    <a:srgbClr val="3A3A3A"/>
                  </a:solidFill>
                  <a:latin typeface="Microsoft Sans Serif"/>
                  <a:ea typeface="DejaVu Sans"/>
                </a:rPr>
                <a:t>Приготовление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367" name="CustomShape 13"/>
            <p:cNvSpPr/>
            <p:nvPr/>
          </p:nvSpPr>
          <p:spPr>
            <a:xfrm>
              <a:off x="3237480" y="2900880"/>
              <a:ext cx="360" cy="3124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gradFill rotWithShape="0">
              <a:gsLst>
                <a:gs pos="0">
                  <a:srgbClr val="E1E8C1"/>
                </a:gs>
                <a:gs pos="100000">
                  <a:srgbClr val="91A917">
                    <a:alpha val="15294"/>
                  </a:srgbClr>
                </a:gs>
              </a:gsLst>
              <a:lin ang="5400000"/>
            </a:gradFill>
            <a:ln w="28575">
              <a:solidFill>
                <a:srgbClr val="00206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8" name="CustomShape 14"/>
            <p:cNvSpPr/>
            <p:nvPr/>
          </p:nvSpPr>
          <p:spPr>
            <a:xfrm>
              <a:off x="1620000" y="4137840"/>
              <a:ext cx="3263040" cy="45216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0"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400" b="1" strike="noStrike" spc="-1">
                  <a:solidFill>
                    <a:srgbClr val="3A3A3A"/>
                  </a:solidFill>
                  <a:latin typeface="Microsoft Sans Serif"/>
                  <a:ea typeface="DejaVu Sans"/>
                </a:rPr>
                <a:t>Маршрутный лист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369" name="CustomShape 15"/>
            <p:cNvSpPr/>
            <p:nvPr/>
          </p:nvSpPr>
          <p:spPr>
            <a:xfrm>
              <a:off x="1620000" y="4947480"/>
              <a:ext cx="3263040" cy="452160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0">
              <a:solidFill>
                <a:srgbClr val="0070C0"/>
              </a:solidFill>
            </a:ln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400" b="1" strike="noStrike" spc="-1">
                  <a:solidFill>
                    <a:srgbClr val="3A3A3A"/>
                  </a:solidFill>
                  <a:latin typeface="Microsoft Sans Serif"/>
                  <a:ea typeface="DejaVu Sans"/>
                </a:rPr>
                <a:t>Оплата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370" name="CustomShape 16"/>
            <p:cNvSpPr/>
            <p:nvPr/>
          </p:nvSpPr>
          <p:spPr>
            <a:xfrm>
              <a:off x="3225960" y="4590360"/>
              <a:ext cx="360" cy="3128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gradFill rotWithShape="0">
              <a:gsLst>
                <a:gs pos="0">
                  <a:srgbClr val="E1E8C1"/>
                </a:gs>
                <a:gs pos="100000">
                  <a:srgbClr val="91A917">
                    <a:alpha val="15294"/>
                  </a:srgbClr>
                </a:gs>
              </a:gsLst>
              <a:lin ang="5400000"/>
            </a:gradFill>
            <a:ln w="28575">
              <a:solidFill>
                <a:srgbClr val="00206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1" name="CustomShape 17"/>
            <p:cNvSpPr/>
            <p:nvPr/>
          </p:nvSpPr>
          <p:spPr>
            <a:xfrm>
              <a:off x="5184000" y="3325680"/>
              <a:ext cx="3263040" cy="45252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0"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400" b="1" strike="noStrike" spc="-1">
                  <a:solidFill>
                    <a:srgbClr val="3A3A3A"/>
                  </a:solidFill>
                  <a:latin typeface="Microsoft Sans Serif"/>
                  <a:ea typeface="DejaVu Sans"/>
                </a:rPr>
                <a:t>Оплата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372" name="CustomShape 18"/>
            <p:cNvSpPr/>
            <p:nvPr/>
          </p:nvSpPr>
          <p:spPr>
            <a:xfrm>
              <a:off x="6714720" y="2967480"/>
              <a:ext cx="360" cy="3124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gradFill rotWithShape="0">
              <a:gsLst>
                <a:gs pos="0">
                  <a:srgbClr val="E1E8C1"/>
                </a:gs>
                <a:gs pos="100000">
                  <a:srgbClr val="91A917">
                    <a:alpha val="15294"/>
                  </a:srgbClr>
                </a:gs>
              </a:gsLst>
              <a:lin ang="5400000"/>
            </a:gradFill>
            <a:ln w="28575">
              <a:solidFill>
                <a:srgbClr val="00206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Режим работы «Ресторан»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74" name="CustomShape 2"/>
          <p:cNvSpPr/>
          <p:nvPr/>
        </p:nvSpPr>
        <p:spPr>
          <a:xfrm>
            <a:off x="0" y="1240920"/>
            <a:ext cx="7019640" cy="142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5" name="Рисунок 5_52"/>
          <p:cNvPicPr/>
          <p:nvPr/>
        </p:nvPicPr>
        <p:blipFill>
          <a:blip r:embed="rId2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sp>
        <p:nvSpPr>
          <p:cNvPr id="377" name="CustomShape 3"/>
          <p:cNvSpPr/>
          <p:nvPr/>
        </p:nvSpPr>
        <p:spPr>
          <a:xfrm>
            <a:off x="0" y="1216800"/>
            <a:ext cx="8999640" cy="394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000" indent="-34020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3"/>
              </a:buBlip>
            </a:pPr>
            <a:r>
              <a:rPr lang="ru-RU" sz="1800" b="1" strike="noStrike" spc="-1" dirty="0">
                <a:solidFill>
                  <a:srgbClr val="000000"/>
                </a:solidFill>
                <a:latin typeface="Microsoft Sans Serif"/>
                <a:ea typeface="DejaVu Sans"/>
              </a:rPr>
              <a:t>После отметки повара о готовности блюда, заказы на доставку принимают статус</a:t>
            </a:r>
            <a:r>
              <a:rPr lang="ru-RU" sz="18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 «Готов к отправке».</a:t>
            </a:r>
            <a:endParaRPr lang="ru-RU" sz="1800" b="0" strike="noStrike" spc="-1" dirty="0">
              <a:latin typeface="Arial"/>
            </a:endParaRPr>
          </a:p>
          <a:p>
            <a:pPr marL="342000" indent="-34020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3"/>
              </a:buBlip>
            </a:pPr>
            <a:r>
              <a:rPr lang="ru-RU" sz="1800" b="1" strike="noStrike" spc="-1" dirty="0">
                <a:solidFill>
                  <a:srgbClr val="000000"/>
                </a:solidFill>
                <a:latin typeface="Microsoft Sans Serif"/>
                <a:ea typeface="DejaVu Sans"/>
              </a:rPr>
              <a:t>На вкладке «Курьеры» для заказов на доставку можно создавать </a:t>
            </a:r>
            <a:r>
              <a:rPr lang="ru-RU" sz="18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маршрутные листы,</a:t>
            </a:r>
            <a:r>
              <a:rPr lang="ru-RU" sz="1800" b="1" strike="noStrike" spc="-1" dirty="0">
                <a:solidFill>
                  <a:srgbClr val="000000"/>
                </a:solidFill>
                <a:latin typeface="Microsoft Sans Serif"/>
                <a:ea typeface="DejaVu Sans"/>
              </a:rPr>
              <a:t> которые после осуществления доставки закрываются и проводится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Microsoft Sans Serif"/>
                <a:ea typeface="DejaVu Sans"/>
              </a:rPr>
              <a:t>оплата</a:t>
            </a:r>
            <a:r>
              <a:rPr lang="ru-RU" sz="1800" b="1" strike="noStrike" spc="-1" dirty="0">
                <a:solidFill>
                  <a:srgbClr val="000000"/>
                </a:solidFill>
                <a:latin typeface="Microsoft Sans Serif"/>
                <a:ea typeface="DejaVu Sans"/>
              </a:rPr>
              <a:t>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C00000"/>
                </a:solidFill>
                <a:latin typeface="Microsoft Sans Serif"/>
                <a:ea typeface="DejaVu Sans"/>
              </a:rPr>
              <a:t>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17" y="2687761"/>
            <a:ext cx="6966857" cy="3760644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46217" y="3796937"/>
            <a:ext cx="574766" cy="1567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Режим работы «Ресторан»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79" name="CustomShape 2"/>
          <p:cNvSpPr/>
          <p:nvPr/>
        </p:nvSpPr>
        <p:spPr>
          <a:xfrm>
            <a:off x="0" y="1216080"/>
            <a:ext cx="2360022" cy="472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1280" indent="-33948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Форма бронирования </a:t>
            </a:r>
            <a:r>
              <a:rPr lang="ru-RU" sz="18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предназначена для редактирования брони, предоплаты. Поддерживает </a:t>
            </a:r>
            <a:r>
              <a:rPr lang="ru-RU" sz="1800" b="1" strike="noStrike" spc="-1" dirty="0" err="1">
                <a:solidFill>
                  <a:srgbClr val="002060"/>
                </a:solidFill>
                <a:latin typeface="Microsoft Sans Serif"/>
                <a:ea typeface="DejaVu Sans"/>
              </a:rPr>
              <a:t>предзаказ</a:t>
            </a:r>
            <a:r>
              <a:rPr lang="ru-RU" sz="18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 и печать данных брони.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380" name="Рисунок 5_25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83" y="1216080"/>
            <a:ext cx="6783977" cy="46848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Назначение конфигурации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1322811" y="1267920"/>
            <a:ext cx="7675749" cy="55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1280" indent="-339480" algn="just">
              <a:lnSpc>
                <a:spcPct val="120000"/>
              </a:lnSpc>
              <a:buSzPct val="100101"/>
              <a:buBlip>
                <a:blip r:embed="rId2"/>
              </a:buBlip>
            </a:pPr>
            <a:r>
              <a:rPr lang="ru-RU" sz="20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1С-Рейтинг</a:t>
            </a:r>
            <a:r>
              <a:rPr lang="ru-RU" sz="2000" b="1" strike="noStrike" spc="-1" dirty="0" smtClean="0">
                <a:solidFill>
                  <a:srgbClr val="FF0000"/>
                </a:solidFill>
                <a:latin typeface="Microsoft Sans Serif"/>
                <a:ea typeface="DejaVu Sans"/>
              </a:rPr>
              <a:t>: Ресторан</a:t>
            </a:r>
            <a:r>
              <a:rPr lang="ru-RU" sz="2000" b="1" strike="noStrike" spc="-1" dirty="0" smtClean="0">
                <a:solidFill>
                  <a:srgbClr val="C00000"/>
                </a:solidFill>
                <a:latin typeface="Microsoft Sans Serif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- программный продукт предназначенный для автоматизации рабочих мест </a:t>
            </a:r>
            <a:r>
              <a:rPr lang="ru-RU" sz="2000" b="1" strike="noStrike" spc="-1" dirty="0">
                <a:solidFill>
                  <a:srgbClr val="FF3300"/>
                </a:solidFill>
                <a:latin typeface="Microsoft Sans Serif"/>
                <a:ea typeface="DejaVu Sans"/>
              </a:rPr>
              <a:t>официанта, бармена, кассира, метрдотеля и повара </a:t>
            </a:r>
            <a:r>
              <a:rPr lang="ru-RU" sz="20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на предприятиях общественного питания различного масштаба: </a:t>
            </a:r>
            <a:endParaRPr lang="ru-RU" sz="2000" b="0" strike="noStrike" spc="-1" dirty="0">
              <a:latin typeface="Arial"/>
            </a:endParaRPr>
          </a:p>
          <a:p>
            <a:pPr marL="740880" lvl="1" indent="-339480" algn="just">
              <a:lnSpc>
                <a:spcPct val="120000"/>
              </a:lnSpc>
              <a:buSzPct val="100101"/>
              <a:buBlip>
                <a:blip r:embed="rId3"/>
              </a:buBlip>
            </a:pPr>
            <a:r>
              <a:rPr lang="ru-RU" sz="20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Рестораны</a:t>
            </a:r>
            <a:endParaRPr lang="ru-RU" sz="2000" b="0" strike="noStrike" spc="-1" dirty="0">
              <a:latin typeface="Arial"/>
            </a:endParaRPr>
          </a:p>
          <a:p>
            <a:pPr marL="740880" lvl="1" indent="-339480" algn="just">
              <a:lnSpc>
                <a:spcPct val="120000"/>
              </a:lnSpc>
              <a:buSzPct val="100101"/>
              <a:buBlip>
                <a:blip r:embed="rId3"/>
              </a:buBlip>
            </a:pPr>
            <a:r>
              <a:rPr lang="ru-RU" sz="20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Бары</a:t>
            </a:r>
            <a:endParaRPr lang="ru-RU" sz="2000" b="0" strike="noStrike" spc="-1" dirty="0">
              <a:latin typeface="Arial"/>
            </a:endParaRPr>
          </a:p>
          <a:p>
            <a:pPr marL="740880" lvl="1" indent="-339480" algn="just">
              <a:lnSpc>
                <a:spcPct val="120000"/>
              </a:lnSpc>
              <a:buSzPct val="100101"/>
              <a:buBlip>
                <a:blip r:embed="rId3"/>
              </a:buBlip>
            </a:pPr>
            <a:r>
              <a:rPr lang="ru-RU" sz="20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Кафе</a:t>
            </a:r>
            <a:endParaRPr lang="ru-RU" sz="2000" b="0" strike="noStrike" spc="-1" dirty="0">
              <a:latin typeface="Arial"/>
            </a:endParaRPr>
          </a:p>
          <a:p>
            <a:pPr marL="740880" lvl="1" indent="-339480" algn="just">
              <a:lnSpc>
                <a:spcPct val="120000"/>
              </a:lnSpc>
              <a:buSzPct val="100101"/>
              <a:buBlip>
                <a:blip r:embed="rId3"/>
              </a:buBlip>
            </a:pPr>
            <a:r>
              <a:rPr lang="ru-RU" sz="20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Столовые и т.д.</a:t>
            </a:r>
            <a:endParaRPr lang="ru-RU" sz="2000" b="0" strike="noStrike" spc="-1" dirty="0">
              <a:latin typeface="Arial"/>
            </a:endParaRPr>
          </a:p>
          <a:p>
            <a:pPr marL="341280" indent="-339480" algn="just">
              <a:lnSpc>
                <a:spcPct val="120000"/>
              </a:lnSpc>
              <a:buSzPct val="100101"/>
              <a:buBlip>
                <a:blip r:embed="rId2"/>
              </a:buBlip>
            </a:pPr>
            <a:r>
              <a:rPr lang="ru-RU" sz="20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Разработано для платформы 1С:Предприятие 8.3 с применением конфигураций:</a:t>
            </a:r>
            <a:endParaRPr lang="ru-RU" sz="2000" b="0" strike="noStrike" spc="-1" dirty="0">
              <a:latin typeface="Arial"/>
            </a:endParaRPr>
          </a:p>
          <a:p>
            <a:pPr marL="740880" lvl="1" indent="-339480" algn="just">
              <a:lnSpc>
                <a:spcPct val="120000"/>
              </a:lnSpc>
              <a:buSzPct val="100101"/>
              <a:buBlip>
                <a:blip r:embed="rId3"/>
              </a:buBlip>
            </a:pPr>
            <a:r>
              <a:rPr lang="ru-RU" sz="20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1С:Библиотека стандартных подсистем;</a:t>
            </a:r>
            <a:endParaRPr lang="ru-RU" sz="2000" b="0" strike="noStrike" spc="-1" dirty="0">
              <a:latin typeface="Arial"/>
            </a:endParaRPr>
          </a:p>
          <a:p>
            <a:pPr marL="740880" lvl="1" indent="-339480" algn="just">
              <a:lnSpc>
                <a:spcPct val="120000"/>
              </a:lnSpc>
              <a:buSzPct val="100101"/>
              <a:buBlip>
                <a:blip r:embed="rId3"/>
              </a:buBlip>
            </a:pPr>
            <a:r>
              <a:rPr lang="ru-RU" sz="20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1С:Библиотека подключаемого оборудования.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96" name="Рисунок 5_2"/>
          <p:cNvPicPr/>
          <p:nvPr/>
        </p:nvPicPr>
        <p:blipFill>
          <a:blip r:embed="rId4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0" y="258841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FF3300"/>
                </a:solidFill>
                <a:latin typeface="Microsoft Sans Serif"/>
                <a:ea typeface="DejaVu Sans"/>
              </a:rPr>
              <a:t>Инкассация и закрытие кассовой смены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383" name="CustomShape 2"/>
          <p:cNvSpPr/>
          <p:nvPr/>
        </p:nvSpPr>
        <p:spPr>
          <a:xfrm>
            <a:off x="213480" y="1324080"/>
            <a:ext cx="2844360" cy="454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1280" indent="-33948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Доступны операции </a:t>
            </a:r>
            <a:r>
              <a:rPr lang="ru-RU" sz="18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инкассации</a:t>
            </a: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 и </a:t>
            </a:r>
            <a:r>
              <a:rPr lang="ru-RU" sz="18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закрытие кассовой смены </a:t>
            </a: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с регистрацией на фискальном регистраторе. В форме закрытия смены формируется Z-отчет с гашением.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84" name="Рисунок 5_26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66" y="1050926"/>
            <a:ext cx="4737666" cy="38029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129" y="2910873"/>
            <a:ext cx="2427560" cy="3588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Аналитические отчеты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88" name="CustomShape 2"/>
          <p:cNvSpPr/>
          <p:nvPr/>
        </p:nvSpPr>
        <p:spPr>
          <a:xfrm>
            <a:off x="527400" y="1229040"/>
            <a:ext cx="4614120" cy="528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1280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2"/>
              </a:buBlip>
            </a:pPr>
            <a:r>
              <a:rPr lang="ru-RU" sz="2000" b="1" strike="noStrike" spc="-1">
                <a:solidFill>
                  <a:srgbClr val="C00000"/>
                </a:solidFill>
                <a:latin typeface="Arial"/>
                <a:ea typeface="DejaVu Sans"/>
              </a:rPr>
              <a:t>Движение денежных средств;</a:t>
            </a:r>
            <a:endParaRPr lang="ru-RU" sz="2000" b="0" strike="noStrike" spc="-1">
              <a:latin typeface="Arial"/>
            </a:endParaRPr>
          </a:p>
          <a:p>
            <a:pPr marL="341280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2"/>
              </a:buBlip>
            </a:pPr>
            <a:r>
              <a:rPr lang="ru-RU" sz="2000" b="1" strike="noStrike" spc="-1">
                <a:solidFill>
                  <a:srgbClr val="C00000"/>
                </a:solidFill>
                <a:latin typeface="Arial"/>
                <a:ea typeface="DejaVu Sans"/>
              </a:rPr>
              <a:t>Отчет по розничным продажам за смену;</a:t>
            </a:r>
            <a:endParaRPr lang="ru-RU" sz="2000" b="0" strike="noStrike" spc="-1">
              <a:latin typeface="Arial"/>
            </a:endParaRPr>
          </a:p>
          <a:p>
            <a:pPr marL="341280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2"/>
              </a:buBlip>
            </a:pPr>
            <a:r>
              <a:rPr lang="ru-RU" sz="2000" b="1" strike="noStrike" spc="-1">
                <a:solidFill>
                  <a:srgbClr val="C00000"/>
                </a:solidFill>
                <a:latin typeface="Arial"/>
                <a:ea typeface="DejaVu Sans"/>
              </a:rPr>
              <a:t>Список чеков;</a:t>
            </a:r>
            <a:endParaRPr lang="ru-RU" sz="2000" b="0" strike="noStrike" spc="-1">
              <a:latin typeface="Arial"/>
            </a:endParaRPr>
          </a:p>
          <a:p>
            <a:pPr marL="341280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2"/>
              </a:buBlip>
            </a:pPr>
            <a:r>
              <a:rPr lang="ru-RU" sz="2000" b="1" strike="noStrike" spc="-1">
                <a:solidFill>
                  <a:srgbClr val="C00000"/>
                </a:solidFill>
                <a:latin typeface="Arial"/>
                <a:ea typeface="DejaVu Sans"/>
              </a:rPr>
              <a:t>Марочный отчет;</a:t>
            </a:r>
            <a:endParaRPr lang="ru-RU" sz="2000" b="0" strike="noStrike" spc="-1">
              <a:latin typeface="Arial"/>
            </a:endParaRPr>
          </a:p>
          <a:p>
            <a:pPr marL="341280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2"/>
              </a:buBlip>
            </a:pPr>
            <a:r>
              <a:rPr lang="ru-RU" sz="2000" b="1" strike="noStrike" spc="-1">
                <a:solidFill>
                  <a:srgbClr val="C00000"/>
                </a:solidFill>
                <a:latin typeface="Arial"/>
                <a:ea typeface="DejaVu Sans"/>
              </a:rPr>
              <a:t>Отчет по возвратам;</a:t>
            </a:r>
            <a:endParaRPr lang="ru-RU" sz="2000" b="0" strike="noStrike" spc="-1">
              <a:latin typeface="Arial"/>
            </a:endParaRPr>
          </a:p>
          <a:p>
            <a:pPr marL="341280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2"/>
              </a:buBlip>
            </a:pPr>
            <a:r>
              <a:rPr lang="ru-RU" sz="2000" b="1" strike="noStrike" spc="-1">
                <a:solidFill>
                  <a:srgbClr val="C00000"/>
                </a:solidFill>
                <a:latin typeface="Arial"/>
                <a:ea typeface="DejaVu Sans"/>
              </a:rPr>
              <a:t>Отчет по заказам;</a:t>
            </a:r>
            <a:endParaRPr lang="ru-RU" sz="2000" b="0" strike="noStrike" spc="-1">
              <a:latin typeface="Arial"/>
            </a:endParaRPr>
          </a:p>
          <a:p>
            <a:pPr marL="341280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2"/>
              </a:buBlip>
            </a:pPr>
            <a:r>
              <a:rPr lang="ru-RU" sz="2000" b="1" strike="noStrike" spc="-1">
                <a:solidFill>
                  <a:srgbClr val="C00000"/>
                </a:solidFill>
                <a:latin typeface="Arial"/>
                <a:ea typeface="DejaVu Sans"/>
              </a:rPr>
              <a:t>Отчет по оплатам;</a:t>
            </a:r>
            <a:endParaRPr lang="ru-RU" sz="2000" b="0" strike="noStrike" spc="-1">
              <a:latin typeface="Arial"/>
            </a:endParaRPr>
          </a:p>
          <a:p>
            <a:pPr marL="341280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2"/>
              </a:buBlip>
            </a:pPr>
            <a:r>
              <a:rPr lang="ru-RU" sz="2000" b="1" strike="noStrike" spc="-1">
                <a:solidFill>
                  <a:srgbClr val="C00000"/>
                </a:solidFill>
                <a:latin typeface="Arial"/>
                <a:ea typeface="DejaVu Sans"/>
              </a:rPr>
              <a:t>Отчет по клиентам;</a:t>
            </a:r>
            <a:endParaRPr lang="ru-RU" sz="2000" b="0" strike="noStrike" spc="-1">
              <a:latin typeface="Arial"/>
            </a:endParaRPr>
          </a:p>
          <a:p>
            <a:pPr marL="341280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2"/>
              </a:buBlip>
            </a:pPr>
            <a:r>
              <a:rPr lang="ru-RU" sz="2000" b="1" strike="noStrike" spc="-1">
                <a:solidFill>
                  <a:srgbClr val="C00000"/>
                </a:solidFill>
                <a:latin typeface="Arial"/>
                <a:ea typeface="DejaVu Sans"/>
              </a:rPr>
              <a:t>Отчет по кассе;</a:t>
            </a:r>
            <a:endParaRPr lang="ru-RU" sz="2000" b="0" strike="noStrike" spc="-1">
              <a:latin typeface="Arial"/>
            </a:endParaRPr>
          </a:p>
          <a:p>
            <a:pPr marL="341280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2"/>
              </a:buBlip>
            </a:pPr>
            <a:r>
              <a:rPr lang="ru-RU" sz="2000" b="1" strike="noStrike" spc="-1">
                <a:solidFill>
                  <a:srgbClr val="C00000"/>
                </a:solidFill>
                <a:latin typeface="Arial"/>
                <a:ea typeface="DejaVu Sans"/>
              </a:rPr>
              <a:t>Отчет по кассирам;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389" name="CustomShape 3"/>
          <p:cNvSpPr/>
          <p:nvPr/>
        </p:nvSpPr>
        <p:spPr>
          <a:xfrm>
            <a:off x="5244840" y="1229040"/>
            <a:ext cx="3730320" cy="556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1280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2"/>
              </a:buBlip>
            </a:pPr>
            <a:r>
              <a:rPr lang="ru-RU" sz="2000" b="1" strike="noStrike" spc="-1">
                <a:solidFill>
                  <a:srgbClr val="C00000"/>
                </a:solidFill>
                <a:latin typeface="Arial"/>
                <a:ea typeface="DejaVu Sans"/>
              </a:rPr>
              <a:t>Бронирование;</a:t>
            </a:r>
            <a:endParaRPr lang="ru-RU" sz="2000" b="0" strike="noStrike" spc="-1">
              <a:latin typeface="Arial"/>
            </a:endParaRPr>
          </a:p>
          <a:p>
            <a:pPr marL="341280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2"/>
              </a:buBlip>
            </a:pPr>
            <a:r>
              <a:rPr lang="ru-RU" sz="2000" b="1" strike="noStrike" spc="-1">
                <a:solidFill>
                  <a:srgbClr val="C00000"/>
                </a:solidFill>
                <a:latin typeface="Arial"/>
                <a:ea typeface="DejaVu Sans"/>
              </a:rPr>
              <a:t>Популярность блюд;</a:t>
            </a:r>
            <a:endParaRPr lang="ru-RU" sz="2000" b="0" strike="noStrike" spc="-1">
              <a:latin typeface="Arial"/>
            </a:endParaRPr>
          </a:p>
          <a:p>
            <a:pPr marL="341280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2"/>
              </a:buBlip>
            </a:pPr>
            <a:r>
              <a:rPr lang="ru-RU" sz="2000" b="1" strike="noStrike" spc="-1">
                <a:solidFill>
                  <a:srgbClr val="C00000"/>
                </a:solidFill>
                <a:latin typeface="Arial"/>
                <a:ea typeface="DejaVu Sans"/>
              </a:rPr>
              <a:t>Время приготовления блюд;</a:t>
            </a:r>
            <a:endParaRPr lang="ru-RU" sz="2000" b="0" strike="noStrike" spc="-1">
              <a:latin typeface="Arial"/>
            </a:endParaRPr>
          </a:p>
          <a:p>
            <a:pPr marL="341280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2"/>
              </a:buBlip>
            </a:pPr>
            <a:r>
              <a:rPr lang="ru-RU" sz="2000" b="1" strike="noStrike" spc="-1">
                <a:solidFill>
                  <a:srgbClr val="C00000"/>
                </a:solidFill>
                <a:latin typeface="Arial"/>
                <a:ea typeface="DejaVu Sans"/>
              </a:rPr>
              <a:t>Отмененные блюда.</a:t>
            </a:r>
            <a:endParaRPr lang="ru-RU" sz="2000" b="0" strike="noStrike" spc="-1">
              <a:latin typeface="Arial"/>
            </a:endParaRPr>
          </a:p>
          <a:p>
            <a:pPr marL="341280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2"/>
              </a:buBlip>
            </a:pPr>
            <a:r>
              <a:rPr lang="ru-RU" sz="2000" b="1" strike="noStrike" spc="-1">
                <a:solidFill>
                  <a:srgbClr val="C00000"/>
                </a:solidFill>
                <a:latin typeface="Arial"/>
                <a:ea typeface="DejaVu Sans"/>
              </a:rPr>
              <a:t>Предоставленные скидки за период;</a:t>
            </a:r>
            <a:endParaRPr lang="ru-RU" sz="2000" b="0" strike="noStrike" spc="-1">
              <a:latin typeface="Arial"/>
            </a:endParaRPr>
          </a:p>
          <a:p>
            <a:pPr marL="341280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2"/>
              </a:buBlip>
            </a:pPr>
            <a:r>
              <a:rPr lang="ru-RU" sz="2000" b="1" strike="noStrike" spc="-1">
                <a:solidFill>
                  <a:srgbClr val="C00000"/>
                </a:solidFill>
                <a:latin typeface="Arial"/>
                <a:ea typeface="DejaVu Sans"/>
              </a:rPr>
              <a:t>Действующие скидки;</a:t>
            </a:r>
            <a:endParaRPr lang="ru-RU" sz="2000" b="0" strike="noStrike" spc="-1">
              <a:latin typeface="Arial"/>
            </a:endParaRPr>
          </a:p>
          <a:p>
            <a:pPr marL="341280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2"/>
              </a:buBlip>
            </a:pPr>
            <a:r>
              <a:rPr lang="ru-RU" sz="2000" b="1" strike="noStrike" spc="-1">
                <a:solidFill>
                  <a:srgbClr val="C00000"/>
                </a:solidFill>
                <a:latin typeface="Arial"/>
                <a:ea typeface="DejaVu Sans"/>
              </a:rPr>
              <a:t>Баланс информационных карт;</a:t>
            </a:r>
            <a:endParaRPr lang="ru-RU" sz="2000" b="0" strike="noStrike" spc="-1">
              <a:latin typeface="Arial"/>
            </a:endParaRPr>
          </a:p>
          <a:p>
            <a:pPr marL="341280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2"/>
              </a:buBlip>
            </a:pPr>
            <a:r>
              <a:rPr lang="ru-RU" sz="2000" b="1" strike="noStrike" spc="-1">
                <a:solidFill>
                  <a:srgbClr val="C00000"/>
                </a:solidFill>
                <a:latin typeface="Arial"/>
                <a:ea typeface="DejaVu Sans"/>
              </a:rPr>
              <a:t>Отчет по официантам;</a:t>
            </a:r>
            <a:endParaRPr lang="ru-RU" sz="2000" b="0" strike="noStrike" spc="-1">
              <a:latin typeface="Arial"/>
            </a:endParaRPr>
          </a:p>
          <a:p>
            <a:pPr marL="341280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2"/>
              </a:buBlip>
            </a:pPr>
            <a:r>
              <a:rPr lang="ru-RU" sz="2000" b="1" strike="noStrike" spc="-1">
                <a:solidFill>
                  <a:srgbClr val="C00000"/>
                </a:solidFill>
                <a:latin typeface="Arial"/>
                <a:ea typeface="DejaVu Sans"/>
              </a:rPr>
              <a:t>Сводный отчет;</a:t>
            </a:r>
            <a:endParaRPr lang="ru-RU" sz="2000" b="0" strike="noStrike" spc="-1">
              <a:latin typeface="Arial"/>
            </a:endParaRPr>
          </a:p>
          <a:p>
            <a:pPr marL="341280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2"/>
              </a:buBlip>
            </a:pPr>
            <a:r>
              <a:rPr lang="ru-RU" sz="2000" b="1" strike="noStrike" spc="-1">
                <a:solidFill>
                  <a:srgbClr val="C00000"/>
                </a:solidFill>
                <a:latin typeface="Arial"/>
                <a:ea typeface="DejaVu Sans"/>
              </a:rPr>
              <a:t>Анализ стоп-листа;</a:t>
            </a:r>
            <a:endParaRPr lang="ru-RU" sz="2000" b="0" strike="noStrike" spc="-1">
              <a:latin typeface="Arial"/>
            </a:endParaRPr>
          </a:p>
          <a:p>
            <a:pPr marL="341280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2"/>
              </a:buBlip>
            </a:pPr>
            <a:r>
              <a:rPr lang="ru-RU" sz="2000" b="1" strike="noStrike" spc="-1">
                <a:solidFill>
                  <a:srgbClr val="C00000"/>
                </a:solidFill>
                <a:latin typeface="Arial"/>
                <a:ea typeface="DejaVu Sans"/>
              </a:rPr>
              <a:t>Средний чек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390" name="Рисунок 5_27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Отчет по официантам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180000" y="1260000"/>
            <a:ext cx="2844360" cy="454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1280" indent="-33948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Предназначен для </a:t>
            </a:r>
            <a:r>
              <a:rPr lang="ru-RU" sz="18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аналитики</a:t>
            </a: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 по работе официантов. При помощи данного отчета можно рассчитать </a:t>
            </a:r>
            <a:r>
              <a:rPr lang="ru-RU" sz="18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процент от выручки</a:t>
            </a: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 каждого официанта.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93" name="Рисунок 5_31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394" name="Рисунок 393"/>
          <p:cNvPicPr/>
          <p:nvPr/>
        </p:nvPicPr>
        <p:blipFill>
          <a:blip r:embed="rId4"/>
          <a:stretch/>
        </p:blipFill>
        <p:spPr>
          <a:xfrm>
            <a:off x="2830286" y="2301977"/>
            <a:ext cx="6101194" cy="3985611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Сводный отчет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96" name="CustomShape 2"/>
          <p:cNvSpPr/>
          <p:nvPr/>
        </p:nvSpPr>
        <p:spPr>
          <a:xfrm>
            <a:off x="720360" y="1277280"/>
            <a:ext cx="8300160" cy="79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1280" indent="-339480" algn="just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Отображает </a:t>
            </a:r>
            <a:r>
              <a:rPr lang="ru-RU" sz="18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выручку</a:t>
            </a: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 по складам и услугам в разрезе дней.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97" name="Рисунок 5_28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398" name="Рисунок 397"/>
          <p:cNvPicPr/>
          <p:nvPr/>
        </p:nvPicPr>
        <p:blipFill>
          <a:blip r:embed="rId4"/>
          <a:stretch/>
        </p:blipFill>
        <p:spPr>
          <a:xfrm>
            <a:off x="1601640" y="1844280"/>
            <a:ext cx="7433640" cy="39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Отчет «Отмененные блюда»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00" name="CustomShape 2"/>
          <p:cNvSpPr/>
          <p:nvPr/>
        </p:nvSpPr>
        <p:spPr>
          <a:xfrm>
            <a:off x="597240" y="1300680"/>
            <a:ext cx="8348400" cy="90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000" indent="-34020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Предназначен для анализа </a:t>
            </a:r>
            <a:r>
              <a:rPr lang="ru-RU" sz="18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списка отмененных блюд</a:t>
            </a: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. Предоставляет данные о том, кем, когда, какие позиции заказов и по какой причине были отменены.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401" name="Рисунок 5_29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402" name="Рисунок 401"/>
          <p:cNvPicPr/>
          <p:nvPr/>
        </p:nvPicPr>
        <p:blipFill>
          <a:blip r:embed="rId4"/>
          <a:stretch/>
        </p:blipFill>
        <p:spPr>
          <a:xfrm>
            <a:off x="1850400" y="2338560"/>
            <a:ext cx="7148160" cy="396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Отчет «Популярность блюд»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04" name="CustomShape 2"/>
          <p:cNvSpPr/>
          <p:nvPr/>
        </p:nvSpPr>
        <p:spPr>
          <a:xfrm>
            <a:off x="720360" y="1277280"/>
            <a:ext cx="8339760" cy="72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1280" indent="-33948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Предназначен для анализа </a:t>
            </a:r>
            <a:r>
              <a:rPr lang="ru-RU" sz="18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популярности блюд</a:t>
            </a: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, товаров и услуг.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405" name="Рисунок 5_30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406" name="Рисунок 405"/>
          <p:cNvPicPr/>
          <p:nvPr/>
        </p:nvPicPr>
        <p:blipFill>
          <a:blip r:embed="rId4"/>
          <a:stretch/>
        </p:blipFill>
        <p:spPr>
          <a:xfrm>
            <a:off x="1980000" y="1680480"/>
            <a:ext cx="6982560" cy="5046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Режим администрирования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08" name="CustomShape 2"/>
          <p:cNvSpPr/>
          <p:nvPr/>
        </p:nvSpPr>
        <p:spPr>
          <a:xfrm>
            <a:off x="345960" y="1338120"/>
            <a:ext cx="8655480" cy="76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000" indent="-34020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Режим администрирования предназначен для </a:t>
            </a:r>
            <a:r>
              <a:rPr lang="ru-RU" sz="18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настройки</a:t>
            </a: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 работы конфигурации и </a:t>
            </a:r>
            <a:r>
              <a:rPr lang="ru-RU" sz="18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редактирования </a:t>
            </a: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нормативно-справочной информации.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sz="1800" b="1" strike="noStrike" spc="-1">
                <a:solidFill>
                  <a:srgbClr val="C00000"/>
                </a:solidFill>
                <a:latin typeface="Microsoft Sans Serif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409" name="Рисунок 5_32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410" name="Рисунок 409"/>
          <p:cNvPicPr/>
          <p:nvPr/>
        </p:nvPicPr>
        <p:blipFill>
          <a:blip r:embed="rId4"/>
          <a:stretch/>
        </p:blipFill>
        <p:spPr>
          <a:xfrm>
            <a:off x="1719360" y="2460960"/>
            <a:ext cx="7279200" cy="3837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Основные настройки системы: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12" name="CustomShape 2"/>
          <p:cNvSpPr/>
          <p:nvPr/>
        </p:nvSpPr>
        <p:spPr>
          <a:xfrm>
            <a:off x="72000" y="1202400"/>
            <a:ext cx="4146840" cy="416160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0">
            <a:solidFill>
              <a:srgbClr val="FFC000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0000"/>
                </a:solidFill>
                <a:latin typeface="Arial"/>
                <a:ea typeface="DejaVu Sans"/>
              </a:rPr>
              <a:t>Настройка параметров учета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3" name="CustomShape 3"/>
          <p:cNvSpPr/>
          <p:nvPr/>
        </p:nvSpPr>
        <p:spPr>
          <a:xfrm>
            <a:off x="425520" y="1760040"/>
            <a:ext cx="4146840" cy="42624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0">
            <a:solidFill>
              <a:srgbClr val="54C408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0000"/>
                </a:solidFill>
                <a:latin typeface="Arial"/>
                <a:ea typeface="DejaVu Sans"/>
              </a:rPr>
              <a:t>Настройка пользователей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4" name="CustomShape 4"/>
          <p:cNvSpPr/>
          <p:nvPr/>
        </p:nvSpPr>
        <p:spPr>
          <a:xfrm>
            <a:off x="1080000" y="2340000"/>
            <a:ext cx="4146840" cy="426240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0">
            <a:solidFill>
              <a:srgbClr val="FFC000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0000"/>
                </a:solidFill>
                <a:latin typeface="Arial"/>
                <a:ea typeface="DejaVu Sans"/>
              </a:rPr>
              <a:t>Настройка РМК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5" name="CustomShape 5"/>
          <p:cNvSpPr/>
          <p:nvPr/>
        </p:nvSpPr>
        <p:spPr>
          <a:xfrm>
            <a:off x="3843720" y="4684320"/>
            <a:ext cx="4146840" cy="426240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0">
            <a:solidFill>
              <a:srgbClr val="FFC000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416" name="CustomShape 6"/>
          <p:cNvSpPr/>
          <p:nvPr/>
        </p:nvSpPr>
        <p:spPr>
          <a:xfrm>
            <a:off x="4788000" y="5832000"/>
            <a:ext cx="4146840" cy="502560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0">
            <a:noFill/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7"/>
          <p:cNvSpPr/>
          <p:nvPr/>
        </p:nvSpPr>
        <p:spPr>
          <a:xfrm>
            <a:off x="3187440" y="4099680"/>
            <a:ext cx="4146840" cy="42624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0">
            <a:solidFill>
              <a:srgbClr val="54C408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0000"/>
                </a:solidFill>
                <a:latin typeface="Arial"/>
                <a:ea typeface="DejaVu Sans"/>
              </a:rPr>
              <a:t>Настройка маркетинговых акций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0000"/>
                </a:solidFill>
                <a:latin typeface="Arial"/>
                <a:ea typeface="DejaVu Sans"/>
              </a:rPr>
              <a:t>(скидки, дисконтные карты)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8" name="CustomShape 8"/>
          <p:cNvSpPr/>
          <p:nvPr/>
        </p:nvSpPr>
        <p:spPr>
          <a:xfrm>
            <a:off x="4464000" y="5263200"/>
            <a:ext cx="4146840" cy="42624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0">
            <a:solidFill>
              <a:srgbClr val="54C408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19" name="Рисунок 2"/>
          <p:cNvPicPr/>
          <p:nvPr/>
        </p:nvPicPr>
        <p:blipFill>
          <a:blip r:embed="rId3"/>
          <a:stretch/>
        </p:blipFill>
        <p:spPr>
          <a:xfrm>
            <a:off x="0" y="4514040"/>
            <a:ext cx="2292840" cy="2342160"/>
          </a:xfrm>
          <a:prstGeom prst="rect">
            <a:avLst/>
          </a:prstGeom>
          <a:ln w="0">
            <a:noFill/>
          </a:ln>
        </p:spPr>
      </p:pic>
      <p:pic>
        <p:nvPicPr>
          <p:cNvPr id="420" name="Рисунок 5"/>
          <p:cNvPicPr/>
          <p:nvPr/>
        </p:nvPicPr>
        <p:blipFill>
          <a:blip r:embed="rId4"/>
          <a:stretch/>
        </p:blipFill>
        <p:spPr>
          <a:xfrm>
            <a:off x="7505280" y="1274400"/>
            <a:ext cx="1064520" cy="1064520"/>
          </a:xfrm>
          <a:prstGeom prst="rect">
            <a:avLst/>
          </a:prstGeom>
          <a:ln w="0">
            <a:noFill/>
          </a:ln>
        </p:spPr>
      </p:pic>
      <p:pic>
        <p:nvPicPr>
          <p:cNvPr id="421" name="Рисунок 5_33"/>
          <p:cNvPicPr/>
          <p:nvPr/>
        </p:nvPicPr>
        <p:blipFill>
          <a:blip r:embed="rId5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sp>
        <p:nvSpPr>
          <p:cNvPr id="422" name="CustomShape 9"/>
          <p:cNvSpPr/>
          <p:nvPr/>
        </p:nvSpPr>
        <p:spPr>
          <a:xfrm>
            <a:off x="1684440" y="2920320"/>
            <a:ext cx="4146840" cy="42624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0">
            <a:solidFill>
              <a:srgbClr val="54C408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0000"/>
                </a:solidFill>
                <a:latin typeface="Arial"/>
                <a:ea typeface="DejaVu Sans"/>
              </a:rPr>
              <a:t>Настройка обмена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23" name="CustomShape 10"/>
          <p:cNvSpPr/>
          <p:nvPr/>
        </p:nvSpPr>
        <p:spPr>
          <a:xfrm>
            <a:off x="2475720" y="3496320"/>
            <a:ext cx="4146840" cy="426240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0">
            <a:solidFill>
              <a:srgbClr val="FFC000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0000"/>
                </a:solidFill>
                <a:latin typeface="Arial"/>
                <a:ea typeface="DejaVu Sans"/>
              </a:rPr>
              <a:t>Формирование меню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24" name="CustomShape 11"/>
          <p:cNvSpPr/>
          <p:nvPr/>
        </p:nvSpPr>
        <p:spPr>
          <a:xfrm>
            <a:off x="4547426" y="4714380"/>
            <a:ext cx="3215160" cy="28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Настройка маршрутизации печати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25" name="CustomShape 12"/>
          <p:cNvSpPr/>
          <p:nvPr/>
        </p:nvSpPr>
        <p:spPr>
          <a:xfrm>
            <a:off x="4900680" y="5331780"/>
            <a:ext cx="3443760" cy="28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Назначение принтеров печати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26" name="CustomShape 13"/>
          <p:cNvSpPr/>
          <p:nvPr/>
        </p:nvSpPr>
        <p:spPr>
          <a:xfrm>
            <a:off x="4860000" y="5845680"/>
            <a:ext cx="4140000" cy="48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FF0000"/>
                </a:solidFill>
                <a:latin typeface="Arial"/>
                <a:ea typeface="DejaVu Sans"/>
              </a:rPr>
              <a:t>Подключение и настройка торгового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FF0000"/>
                </a:solidFill>
                <a:latin typeface="Arial"/>
                <a:ea typeface="DejaVu Sans"/>
              </a:rPr>
              <a:t>оборудования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Настройка параметров учета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28" name="CustomShape 2"/>
          <p:cNvSpPr/>
          <p:nvPr/>
        </p:nvSpPr>
        <p:spPr>
          <a:xfrm>
            <a:off x="711000" y="1277280"/>
            <a:ext cx="8026560" cy="31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1280" indent="-33948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В данном окне настраиваются </a:t>
            </a:r>
            <a:r>
              <a:rPr lang="ru-RU" sz="18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общие параметры учета </a:t>
            </a: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предприятия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429" name="Рисунок 5_49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430" name="Рисунок 429"/>
          <p:cNvPicPr/>
          <p:nvPr/>
        </p:nvPicPr>
        <p:blipFill>
          <a:blip r:embed="rId4"/>
          <a:stretch/>
        </p:blipFill>
        <p:spPr>
          <a:xfrm>
            <a:off x="2342606" y="1800000"/>
            <a:ext cx="5755954" cy="4600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Настройка пользователей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32" name="CustomShape 2"/>
          <p:cNvSpPr/>
          <p:nvPr/>
        </p:nvSpPr>
        <p:spPr>
          <a:xfrm>
            <a:off x="360000" y="1306440"/>
            <a:ext cx="8026560" cy="31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1280" indent="-33948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Гибкая настройка </a:t>
            </a:r>
            <a:endParaRPr lang="ru-RU" sz="1800" b="0" strike="noStrike" spc="-1" dirty="0">
              <a:latin typeface="Arial"/>
            </a:endParaRPr>
          </a:p>
          <a:p>
            <a:pPr marL="1800">
              <a:lnSpc>
                <a:spcPct val="100000"/>
              </a:lnSpc>
              <a:spcBef>
                <a:spcPts val="360"/>
              </a:spcBef>
              <a:buSzPct val="100045"/>
            </a:pPr>
            <a:r>
              <a:rPr lang="ru-RU" sz="18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прав и ролей </a:t>
            </a:r>
            <a:r>
              <a:rPr lang="ru-RU" sz="18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для </a:t>
            </a:r>
            <a:endParaRPr lang="ru-RU" sz="1800" b="0" strike="noStrike" spc="-1" dirty="0">
              <a:latin typeface="Arial"/>
            </a:endParaRPr>
          </a:p>
          <a:p>
            <a:pPr marL="1800">
              <a:lnSpc>
                <a:spcPct val="100000"/>
              </a:lnSpc>
              <a:spcBef>
                <a:spcPts val="360"/>
              </a:spcBef>
              <a:buSzPct val="100045"/>
            </a:pPr>
            <a:r>
              <a:rPr lang="ru-RU" sz="18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пользователей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433" name="Рисунок 5_35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434" name="Рисунок 433"/>
          <p:cNvPicPr/>
          <p:nvPr/>
        </p:nvPicPr>
        <p:blipFill rotWithShape="1">
          <a:blip r:embed="rId4"/>
          <a:srcRect b="7389"/>
          <a:stretch/>
        </p:blipFill>
        <p:spPr>
          <a:xfrm>
            <a:off x="3420000" y="1553400"/>
            <a:ext cx="5535000" cy="4394554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0" y="5169600"/>
            <a:ext cx="1674720" cy="1686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2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Позиционирование рабочих мест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308520" y="1705680"/>
            <a:ext cx="4321440" cy="4012200"/>
          </a:xfrm>
          <a:prstGeom prst="foldedCorner">
            <a:avLst>
              <a:gd name="adj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4"/>
          <p:cNvSpPr/>
          <p:nvPr/>
        </p:nvSpPr>
        <p:spPr>
          <a:xfrm>
            <a:off x="6716880" y="1690560"/>
            <a:ext cx="2196360" cy="4091040"/>
          </a:xfrm>
          <a:prstGeom prst="foldedCorner">
            <a:avLst>
              <a:gd name="adj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5"/>
          <p:cNvSpPr/>
          <p:nvPr/>
        </p:nvSpPr>
        <p:spPr>
          <a:xfrm>
            <a:off x="4725720" y="3068640"/>
            <a:ext cx="1894680" cy="88596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CCFF33"/>
          </a:solidFill>
          <a:ln w="0"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обмен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данными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02" name="CustomShape 6"/>
          <p:cNvSpPr/>
          <p:nvPr/>
        </p:nvSpPr>
        <p:spPr>
          <a:xfrm>
            <a:off x="272520" y="1059480"/>
            <a:ext cx="40611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Microsoft Sans Serif"/>
                <a:ea typeface="DejaVu Sans"/>
              </a:rPr>
              <a:t>1С-Рейтинг: Ресторан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Microsoft Sans Serif"/>
                <a:ea typeface="DejaVu Sans"/>
              </a:rPr>
              <a:t> (фронт–офис)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03" name="Picture 2" descr="http://www.chip.ua/wp-content/uploads/2013/08/desktop-computer.jpg"/>
          <p:cNvPicPr/>
          <p:nvPr/>
        </p:nvPicPr>
        <p:blipFill>
          <a:blip r:embed="rId2"/>
          <a:stretch/>
        </p:blipFill>
        <p:spPr>
          <a:xfrm>
            <a:off x="6909840" y="2476080"/>
            <a:ext cx="1029600" cy="641160"/>
          </a:xfrm>
          <a:prstGeom prst="rect">
            <a:avLst/>
          </a:prstGeom>
          <a:ln w="0">
            <a:noFill/>
          </a:ln>
        </p:spPr>
      </p:pic>
      <p:pic>
        <p:nvPicPr>
          <p:cNvPr id="104" name="Picture 2" descr="http://www.chip.ua/wp-content/uploads/2013/08/desktop-computer.jpg"/>
          <p:cNvPicPr/>
          <p:nvPr/>
        </p:nvPicPr>
        <p:blipFill>
          <a:blip r:embed="rId2"/>
          <a:stretch/>
        </p:blipFill>
        <p:spPr>
          <a:xfrm>
            <a:off x="6888600" y="4775040"/>
            <a:ext cx="1029600" cy="641160"/>
          </a:xfrm>
          <a:prstGeom prst="rect">
            <a:avLst/>
          </a:prstGeom>
          <a:ln w="0">
            <a:noFill/>
          </a:ln>
        </p:spPr>
      </p:pic>
      <p:pic>
        <p:nvPicPr>
          <p:cNvPr id="105" name="Picture 2" descr="http://www.chip.ua/wp-content/uploads/2013/08/desktop-computer.jpg"/>
          <p:cNvPicPr/>
          <p:nvPr/>
        </p:nvPicPr>
        <p:blipFill>
          <a:blip r:embed="rId2"/>
          <a:stretch/>
        </p:blipFill>
        <p:spPr>
          <a:xfrm>
            <a:off x="6887160" y="3589200"/>
            <a:ext cx="1029600" cy="641160"/>
          </a:xfrm>
          <a:prstGeom prst="rect">
            <a:avLst/>
          </a:prstGeom>
          <a:ln w="0">
            <a:noFill/>
          </a:ln>
        </p:spPr>
      </p:pic>
      <p:sp>
        <p:nvSpPr>
          <p:cNvPr id="106" name="CustomShape 7"/>
          <p:cNvSpPr/>
          <p:nvPr/>
        </p:nvSpPr>
        <p:spPr>
          <a:xfrm>
            <a:off x="8018640" y="1788120"/>
            <a:ext cx="850680" cy="513000"/>
          </a:xfrm>
          <a:prstGeom prst="wedgeRoundRectCallout">
            <a:avLst>
              <a:gd name="adj1" fmla="val -69914"/>
              <a:gd name="adj2" fmla="val 98916"/>
              <a:gd name="adj3" fmla="val 16667"/>
            </a:avLst>
          </a:prstGeom>
          <a:solidFill>
            <a:srgbClr val="99FFCC"/>
          </a:solidFill>
          <a:ln w="0"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4D4D4D"/>
                </a:solidFill>
                <a:latin typeface="Arial"/>
                <a:ea typeface="DejaVu Sans"/>
              </a:rPr>
              <a:t>Бухгалтер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07" name="CustomShape 8"/>
          <p:cNvSpPr/>
          <p:nvPr/>
        </p:nvSpPr>
        <p:spPr>
          <a:xfrm>
            <a:off x="8018640" y="2899440"/>
            <a:ext cx="850680" cy="513000"/>
          </a:xfrm>
          <a:prstGeom prst="wedgeRoundRectCallout">
            <a:avLst>
              <a:gd name="adj1" fmla="val -69914"/>
              <a:gd name="adj2" fmla="val 98916"/>
              <a:gd name="adj3" fmla="val 16667"/>
            </a:avLst>
          </a:prstGeom>
          <a:solidFill>
            <a:srgbClr val="99FFCC"/>
          </a:solidFill>
          <a:ln w="0"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4D4D4D"/>
                </a:solidFill>
                <a:latin typeface="Arial"/>
                <a:ea typeface="DejaVu Sans"/>
              </a:rPr>
              <a:t>Технолог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08" name="CustomShape 9"/>
          <p:cNvSpPr/>
          <p:nvPr/>
        </p:nvSpPr>
        <p:spPr>
          <a:xfrm>
            <a:off x="8018640" y="4145760"/>
            <a:ext cx="850680" cy="513000"/>
          </a:xfrm>
          <a:prstGeom prst="wedgeRoundRectCallout">
            <a:avLst>
              <a:gd name="adj1" fmla="val -69914"/>
              <a:gd name="adj2" fmla="val 98916"/>
              <a:gd name="adj3" fmla="val 16667"/>
            </a:avLst>
          </a:prstGeom>
          <a:solidFill>
            <a:srgbClr val="99FFCC"/>
          </a:solidFill>
          <a:ln w="0"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4D4D4D"/>
                </a:solidFill>
                <a:latin typeface="Arial"/>
                <a:ea typeface="DejaVu Sans"/>
              </a:rPr>
              <a:t>Кладовщик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109" name="Рисунок 14"/>
          <p:cNvPicPr/>
          <p:nvPr/>
        </p:nvPicPr>
        <p:blipFill>
          <a:blip r:embed="rId3"/>
          <a:stretch/>
        </p:blipFill>
        <p:spPr>
          <a:xfrm>
            <a:off x="3014640" y="1720080"/>
            <a:ext cx="1187640" cy="1187640"/>
          </a:xfrm>
          <a:prstGeom prst="rect">
            <a:avLst/>
          </a:prstGeom>
          <a:ln w="0">
            <a:noFill/>
          </a:ln>
        </p:spPr>
      </p:pic>
      <p:pic>
        <p:nvPicPr>
          <p:cNvPr id="110" name="Picture 9" descr="http://www.ua.all.biz/img/ua/catalog/1056325.jpeg"/>
          <p:cNvPicPr/>
          <p:nvPr/>
        </p:nvPicPr>
        <p:blipFill>
          <a:blip r:embed="rId4"/>
          <a:srcRect l="8301" t="6204" r="9350"/>
          <a:stretch/>
        </p:blipFill>
        <p:spPr>
          <a:xfrm>
            <a:off x="2005920" y="4775040"/>
            <a:ext cx="901080" cy="86508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9" descr="http://www.ua.all.biz/img/ua/catalog/1056325.jpeg"/>
          <p:cNvPicPr/>
          <p:nvPr/>
        </p:nvPicPr>
        <p:blipFill>
          <a:blip r:embed="rId5"/>
          <a:srcRect l="8283" t="6204" r="9354"/>
          <a:stretch/>
        </p:blipFill>
        <p:spPr>
          <a:xfrm>
            <a:off x="737280" y="2962440"/>
            <a:ext cx="937440" cy="865080"/>
          </a:xfrm>
          <a:prstGeom prst="rect">
            <a:avLst/>
          </a:prstGeom>
          <a:ln w="0">
            <a:noFill/>
          </a:ln>
        </p:spPr>
      </p:pic>
      <p:pic>
        <p:nvPicPr>
          <p:cNvPr id="112" name="Рисунок 2"/>
          <p:cNvPicPr/>
          <p:nvPr/>
        </p:nvPicPr>
        <p:blipFill>
          <a:blip r:embed="rId6"/>
          <a:stretch/>
        </p:blipFill>
        <p:spPr>
          <a:xfrm>
            <a:off x="3140280" y="5169600"/>
            <a:ext cx="577440" cy="490320"/>
          </a:xfrm>
          <a:prstGeom prst="rect">
            <a:avLst/>
          </a:prstGeom>
          <a:ln w="0">
            <a:noFill/>
          </a:ln>
        </p:spPr>
      </p:pic>
      <p:pic>
        <p:nvPicPr>
          <p:cNvPr id="113" name="Рисунок 17"/>
          <p:cNvPicPr/>
          <p:nvPr/>
        </p:nvPicPr>
        <p:blipFill>
          <a:blip r:embed="rId7"/>
          <a:stretch/>
        </p:blipFill>
        <p:spPr>
          <a:xfrm>
            <a:off x="55440" y="3189960"/>
            <a:ext cx="521640" cy="520920"/>
          </a:xfrm>
          <a:prstGeom prst="rect">
            <a:avLst/>
          </a:prstGeom>
          <a:ln w="0">
            <a:noFill/>
          </a:ln>
        </p:spPr>
      </p:pic>
      <p:pic>
        <p:nvPicPr>
          <p:cNvPr id="114" name="Рисунок 18"/>
          <p:cNvPicPr/>
          <p:nvPr/>
        </p:nvPicPr>
        <p:blipFill>
          <a:blip r:embed="rId8"/>
          <a:stretch/>
        </p:blipFill>
        <p:spPr>
          <a:xfrm>
            <a:off x="27720" y="3865320"/>
            <a:ext cx="560160" cy="559080"/>
          </a:xfrm>
          <a:prstGeom prst="rect">
            <a:avLst/>
          </a:prstGeom>
          <a:ln w="0">
            <a:noFill/>
          </a:ln>
        </p:spPr>
      </p:pic>
      <p:pic>
        <p:nvPicPr>
          <p:cNvPr id="115" name="Рисунок 21"/>
          <p:cNvPicPr/>
          <p:nvPr/>
        </p:nvPicPr>
        <p:blipFill>
          <a:blip r:embed="rId9"/>
          <a:stretch/>
        </p:blipFill>
        <p:spPr>
          <a:xfrm flipH="1">
            <a:off x="1847520" y="3395880"/>
            <a:ext cx="439920" cy="430560"/>
          </a:xfrm>
          <a:prstGeom prst="rect">
            <a:avLst/>
          </a:prstGeom>
          <a:ln w="0">
            <a:noFill/>
          </a:ln>
        </p:spPr>
      </p:pic>
      <p:sp>
        <p:nvSpPr>
          <p:cNvPr id="116" name="CustomShape 10"/>
          <p:cNvSpPr/>
          <p:nvPr/>
        </p:nvSpPr>
        <p:spPr>
          <a:xfrm>
            <a:off x="4314960" y="1617480"/>
            <a:ext cx="1186560" cy="731880"/>
          </a:xfrm>
          <a:prstGeom prst="wedgeRoundRectCallout">
            <a:avLst>
              <a:gd name="adj1" fmla="val -64734"/>
              <a:gd name="adj2" fmla="val 65360"/>
              <a:gd name="adj3" fmla="val 16667"/>
            </a:avLst>
          </a:prstGeom>
          <a:solidFill>
            <a:srgbClr val="99FFCC"/>
          </a:solidFill>
          <a:ln w="0"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4D4D4D"/>
                </a:solidFill>
                <a:latin typeface="Arial"/>
                <a:ea typeface="DejaVu Sans"/>
              </a:rPr>
              <a:t>Менеджер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900" b="1" strike="noStrike" spc="-1">
                <a:solidFill>
                  <a:srgbClr val="4D4D4D"/>
                </a:solidFill>
                <a:latin typeface="Arial"/>
                <a:ea typeface="DejaVu Sans"/>
              </a:rPr>
              <a:t>(настройка,</a:t>
            </a:r>
            <a:endParaRPr lang="ru-RU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900" b="1" strike="noStrike" spc="-1">
                <a:solidFill>
                  <a:srgbClr val="4D4D4D"/>
                </a:solidFill>
                <a:latin typeface="Arial"/>
                <a:ea typeface="DejaVu Sans"/>
              </a:rPr>
              <a:t>контроль,</a:t>
            </a:r>
            <a:endParaRPr lang="ru-RU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900" b="1" strike="noStrike" spc="-1">
                <a:solidFill>
                  <a:srgbClr val="4D4D4D"/>
                </a:solidFill>
                <a:latin typeface="Arial"/>
                <a:ea typeface="DejaVu Sans"/>
              </a:rPr>
              <a:t>отчеты)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117" name="CustomShape 11"/>
          <p:cNvSpPr/>
          <p:nvPr/>
        </p:nvSpPr>
        <p:spPr>
          <a:xfrm>
            <a:off x="830160" y="5236200"/>
            <a:ext cx="1097640" cy="443880"/>
          </a:xfrm>
          <a:prstGeom prst="wedgeRoundRectCallout">
            <a:avLst>
              <a:gd name="adj1" fmla="val 64096"/>
              <a:gd name="adj2" fmla="val -74674"/>
              <a:gd name="adj3" fmla="val 16667"/>
            </a:avLst>
          </a:prstGeom>
          <a:solidFill>
            <a:srgbClr val="99FFCC"/>
          </a:solidFill>
          <a:ln w="0"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4D4D4D"/>
                </a:solidFill>
                <a:latin typeface="Arial"/>
                <a:ea typeface="DejaVu Sans"/>
              </a:rPr>
              <a:t>Кассир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900" b="1" strike="noStrike" spc="-1">
                <a:solidFill>
                  <a:srgbClr val="4D4D4D"/>
                </a:solidFill>
                <a:latin typeface="Arial"/>
                <a:ea typeface="DejaVu Sans"/>
              </a:rPr>
              <a:t>(оплата,</a:t>
            </a:r>
            <a:endParaRPr lang="ru-RU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900" b="1" strike="noStrike" spc="-1">
                <a:solidFill>
                  <a:srgbClr val="4D4D4D"/>
                </a:solidFill>
                <a:latin typeface="Arial"/>
                <a:ea typeface="DejaVu Sans"/>
              </a:rPr>
              <a:t> закрытие смены)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118" name="CustomShape 12"/>
          <p:cNvSpPr/>
          <p:nvPr/>
        </p:nvSpPr>
        <p:spPr>
          <a:xfrm>
            <a:off x="1748520" y="2371320"/>
            <a:ext cx="1093680" cy="480960"/>
          </a:xfrm>
          <a:prstGeom prst="wedgeRoundRectCallout">
            <a:avLst>
              <a:gd name="adj1" fmla="val -60896"/>
              <a:gd name="adj2" fmla="val 114632"/>
              <a:gd name="adj3" fmla="val 16667"/>
            </a:avLst>
          </a:prstGeom>
          <a:solidFill>
            <a:srgbClr val="99FFCC"/>
          </a:solidFill>
          <a:ln w="0"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4D4D4D"/>
                </a:solidFill>
                <a:latin typeface="Arial"/>
                <a:ea typeface="DejaVu Sans"/>
              </a:rPr>
              <a:t>Официант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900" b="1" strike="noStrike" spc="-1">
                <a:solidFill>
                  <a:srgbClr val="4D4D4D"/>
                </a:solidFill>
                <a:latin typeface="Arial"/>
                <a:ea typeface="DejaVu Sans"/>
              </a:rPr>
              <a:t>(создание заказов)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119" name="CustomShape 13"/>
          <p:cNvSpPr/>
          <p:nvPr/>
        </p:nvSpPr>
        <p:spPr>
          <a:xfrm>
            <a:off x="3523680" y="4463640"/>
            <a:ext cx="831600" cy="493560"/>
          </a:xfrm>
          <a:prstGeom prst="wedgeRoundRectCallout">
            <a:avLst>
              <a:gd name="adj1" fmla="val -36986"/>
              <a:gd name="adj2" fmla="val 10633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100" b="0" strike="noStrike" spc="-1">
                <a:solidFill>
                  <a:srgbClr val="4D4D4D"/>
                </a:solidFill>
                <a:latin typeface="Arial"/>
                <a:ea typeface="DejaVu Sans"/>
              </a:rPr>
              <a:t>печать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100" b="0" strike="noStrike" spc="-1">
                <a:solidFill>
                  <a:srgbClr val="4D4D4D"/>
                </a:solidFill>
                <a:latin typeface="Arial"/>
                <a:ea typeface="DejaVu Sans"/>
              </a:rPr>
              <a:t>фискальных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100" b="0" strike="noStrike" spc="-1">
                <a:solidFill>
                  <a:srgbClr val="4D4D4D"/>
                </a:solidFill>
                <a:latin typeface="Arial"/>
                <a:ea typeface="DejaVu Sans"/>
              </a:rPr>
              <a:t>чеков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20" name="CustomShape 14"/>
          <p:cNvSpPr/>
          <p:nvPr/>
        </p:nvSpPr>
        <p:spPr>
          <a:xfrm>
            <a:off x="866880" y="1773000"/>
            <a:ext cx="750240" cy="524160"/>
          </a:xfrm>
          <a:prstGeom prst="wedgeRoundRectCallout">
            <a:avLst>
              <a:gd name="adj1" fmla="val -74166"/>
              <a:gd name="adj2" fmla="val 8563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100" b="0" strike="noStrike" spc="-1">
                <a:solidFill>
                  <a:srgbClr val="4D4D4D"/>
                </a:solidFill>
                <a:latin typeface="Arial"/>
                <a:ea typeface="DejaVu Sans"/>
              </a:rPr>
              <a:t>монитор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100" b="0" strike="noStrike" spc="-1">
                <a:solidFill>
                  <a:srgbClr val="4D4D4D"/>
                </a:solidFill>
                <a:latin typeface="Arial"/>
                <a:ea typeface="DejaVu Sans"/>
              </a:rPr>
              <a:t>повара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21" name="CustomShape 15"/>
          <p:cNvSpPr/>
          <p:nvPr/>
        </p:nvSpPr>
        <p:spPr>
          <a:xfrm>
            <a:off x="2485800" y="3492000"/>
            <a:ext cx="1208520" cy="452520"/>
          </a:xfrm>
          <a:prstGeom prst="wedgeRoundRectCallout">
            <a:avLst>
              <a:gd name="adj1" fmla="val -69641"/>
              <a:gd name="adj2" fmla="val 170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100" b="0" strike="noStrike" spc="-1">
                <a:solidFill>
                  <a:srgbClr val="4D4D4D"/>
                </a:solidFill>
                <a:latin typeface="Arial"/>
                <a:ea typeface="DejaVu Sans"/>
              </a:rPr>
              <a:t>Печать гостевых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100" b="0" strike="noStrike" spc="-1">
                <a:solidFill>
                  <a:srgbClr val="4D4D4D"/>
                </a:solidFill>
                <a:latin typeface="Arial"/>
                <a:ea typeface="DejaVu Sans"/>
              </a:rPr>
              <a:t>счетов (пречеков)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22" name="Line 16"/>
          <p:cNvSpPr/>
          <p:nvPr/>
        </p:nvSpPr>
        <p:spPr>
          <a:xfrm flipH="1">
            <a:off x="488880" y="3781800"/>
            <a:ext cx="338400" cy="219600"/>
          </a:xfrm>
          <a:prstGeom prst="line">
            <a:avLst/>
          </a:prstGeom>
          <a:ln w="9525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Line 17"/>
          <p:cNvSpPr/>
          <p:nvPr/>
        </p:nvSpPr>
        <p:spPr>
          <a:xfrm flipH="1" flipV="1">
            <a:off x="567720" y="3552120"/>
            <a:ext cx="301320" cy="53280"/>
          </a:xfrm>
          <a:prstGeom prst="line">
            <a:avLst/>
          </a:prstGeom>
          <a:ln w="9525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Line 18"/>
          <p:cNvSpPr/>
          <p:nvPr/>
        </p:nvSpPr>
        <p:spPr>
          <a:xfrm flipH="1" flipV="1">
            <a:off x="1464480" y="3619080"/>
            <a:ext cx="380880" cy="13680"/>
          </a:xfrm>
          <a:prstGeom prst="line">
            <a:avLst/>
          </a:prstGeom>
          <a:ln w="9525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Line 19"/>
          <p:cNvSpPr/>
          <p:nvPr/>
        </p:nvSpPr>
        <p:spPr>
          <a:xfrm flipH="1" flipV="1">
            <a:off x="2775600" y="5503320"/>
            <a:ext cx="362160" cy="27000"/>
          </a:xfrm>
          <a:prstGeom prst="line">
            <a:avLst/>
          </a:prstGeom>
          <a:ln w="9525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Line 20"/>
          <p:cNvSpPr/>
          <p:nvPr/>
        </p:nvSpPr>
        <p:spPr>
          <a:xfrm flipH="1" flipV="1">
            <a:off x="488880" y="2983680"/>
            <a:ext cx="455040" cy="595080"/>
          </a:xfrm>
          <a:prstGeom prst="line">
            <a:avLst/>
          </a:prstGeom>
          <a:ln w="9525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7" name="Рисунок 51"/>
          <p:cNvPicPr/>
          <p:nvPr/>
        </p:nvPicPr>
        <p:blipFill>
          <a:blip r:embed="rId10"/>
          <a:stretch/>
        </p:blipFill>
        <p:spPr>
          <a:xfrm>
            <a:off x="55440" y="2419560"/>
            <a:ext cx="576000" cy="523800"/>
          </a:xfrm>
          <a:prstGeom prst="rect">
            <a:avLst/>
          </a:prstGeom>
          <a:ln w="0">
            <a:noFill/>
          </a:ln>
        </p:spPr>
      </p:pic>
      <p:sp>
        <p:nvSpPr>
          <p:cNvPr id="128" name="CustomShape 21"/>
          <p:cNvSpPr/>
          <p:nvPr/>
        </p:nvSpPr>
        <p:spPr>
          <a:xfrm>
            <a:off x="6549840" y="1086120"/>
            <a:ext cx="25304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Microsoft Sans Serif"/>
                <a:ea typeface="DejaVu Sans"/>
              </a:rPr>
              <a:t>Бэк-офисная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Microsoft Sans Serif"/>
                <a:ea typeface="DejaVu Sans"/>
              </a:rPr>
              <a:t> система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9" name="CustomShape 22"/>
          <p:cNvSpPr/>
          <p:nvPr/>
        </p:nvSpPr>
        <p:spPr>
          <a:xfrm>
            <a:off x="845640" y="4127760"/>
            <a:ext cx="969840" cy="524160"/>
          </a:xfrm>
          <a:prstGeom prst="wedgeRoundRectCallout">
            <a:avLst>
              <a:gd name="adj1" fmla="val -89406"/>
              <a:gd name="adj2" fmla="val -12336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100" b="0" strike="noStrike" spc="-1">
                <a:solidFill>
                  <a:srgbClr val="4D4D4D"/>
                </a:solidFill>
                <a:latin typeface="Arial"/>
                <a:ea typeface="DejaVu Sans"/>
              </a:rPr>
              <a:t>печать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100" b="0" strike="noStrike" spc="-1">
                <a:solidFill>
                  <a:srgbClr val="4D4D4D"/>
                </a:solidFill>
                <a:latin typeface="Arial"/>
                <a:ea typeface="DejaVu Sans"/>
              </a:rPr>
              <a:t>заказов на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100" b="0" strike="noStrike" spc="-1">
                <a:solidFill>
                  <a:srgbClr val="4D4D4D"/>
                </a:solidFill>
                <a:latin typeface="Arial"/>
                <a:ea typeface="DejaVu Sans"/>
              </a:rPr>
              <a:t>бар и кухню</a:t>
            </a:r>
            <a:endParaRPr lang="ru-RU" sz="1100" b="0" strike="noStrike" spc="-1">
              <a:latin typeface="Arial"/>
            </a:endParaRPr>
          </a:p>
        </p:txBody>
      </p:sp>
      <p:pic>
        <p:nvPicPr>
          <p:cNvPr id="130" name="Рисунок 5_3"/>
          <p:cNvPicPr/>
          <p:nvPr/>
        </p:nvPicPr>
        <p:blipFill>
          <a:blip r:embed="rId11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6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6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6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Настройка РМК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36" name="CustomShape 2"/>
          <p:cNvSpPr/>
          <p:nvPr/>
        </p:nvSpPr>
        <p:spPr>
          <a:xfrm>
            <a:off x="711000" y="1277280"/>
            <a:ext cx="8026560" cy="31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1280" indent="-33948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В данной форме производится настройка рабочего места кассира по выбранной схеме обслуживания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437" name="Рисунок 5_34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066" y="1971605"/>
            <a:ext cx="5422454" cy="4429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0" y="165960"/>
            <a:ext cx="58010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Настройка обмена с </a:t>
            </a:r>
            <a:r>
              <a:t/>
            </a:r>
            <a:br/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«1С-Ретинг:Общепит для Казахстана»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40" name="CustomShape 2"/>
          <p:cNvSpPr/>
          <p:nvPr/>
        </p:nvSpPr>
        <p:spPr>
          <a:xfrm>
            <a:off x="711000" y="1277280"/>
            <a:ext cx="8026560" cy="31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1280" indent="-33948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Обмен может выполняться </a:t>
            </a:r>
            <a:r>
              <a:rPr lang="ru-RU" sz="18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вручную</a:t>
            </a: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, по инициативе пользователя, или периодически </a:t>
            </a:r>
            <a:r>
              <a:rPr lang="ru-RU" sz="18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по заданному расписанию</a:t>
            </a: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 в настройках обмена. Реализован помощник настройки синхронизации данных.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441" name="Рисунок 5_36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442" name="Рисунок 441"/>
          <p:cNvPicPr/>
          <p:nvPr/>
        </p:nvPicPr>
        <p:blipFill>
          <a:blip r:embed="rId4"/>
          <a:stretch/>
        </p:blipFill>
        <p:spPr>
          <a:xfrm>
            <a:off x="1692000" y="2434320"/>
            <a:ext cx="7352640" cy="2958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Формирование меню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444" name="Рисунок 5_37"/>
          <p:cNvPicPr/>
          <p:nvPr/>
        </p:nvPicPr>
        <p:blipFill>
          <a:blip r:embed="rId2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445" name="Рисунок 444"/>
          <p:cNvPicPr/>
          <p:nvPr/>
        </p:nvPicPr>
        <p:blipFill>
          <a:blip r:embed="rId3"/>
          <a:stretch/>
        </p:blipFill>
        <p:spPr>
          <a:xfrm>
            <a:off x="1729527" y="1847510"/>
            <a:ext cx="7269033" cy="4570531"/>
          </a:xfrm>
          <a:prstGeom prst="rect">
            <a:avLst/>
          </a:prstGeom>
          <a:ln w="0"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21220" y="1201179"/>
            <a:ext cx="8777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280" indent="-33948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4"/>
              </a:buBlip>
            </a:pPr>
            <a:r>
              <a:rPr lang="ru-RU" b="1" spc="-1" dirty="0" smtClean="0">
                <a:solidFill>
                  <a:srgbClr val="002060"/>
                </a:solidFill>
                <a:latin typeface="Microsoft Sans Serif"/>
              </a:rPr>
              <a:t>Формирование меню с помощью </a:t>
            </a:r>
            <a:r>
              <a:rPr lang="ru-RU" b="1" spc="-1" dirty="0" smtClean="0">
                <a:solidFill>
                  <a:srgbClr val="FF0000"/>
                </a:solidFill>
                <a:latin typeface="Microsoft Sans Serif"/>
              </a:rPr>
              <a:t>элементов, групп элементов, </a:t>
            </a:r>
            <a:r>
              <a:rPr lang="ru-RU" b="1" spc="-1" dirty="0" err="1" smtClean="0">
                <a:solidFill>
                  <a:srgbClr val="FF0000"/>
                </a:solidFill>
                <a:latin typeface="Microsoft Sans Serif"/>
              </a:rPr>
              <a:t>комбо</a:t>
            </a:r>
            <a:r>
              <a:rPr lang="ru-RU" b="1" spc="-1" dirty="0" smtClean="0">
                <a:solidFill>
                  <a:srgbClr val="FF0000"/>
                </a:solidFill>
                <a:latin typeface="Microsoft Sans Serif"/>
              </a:rPr>
              <a:t>-меню</a:t>
            </a:r>
            <a:r>
              <a:rPr lang="ru-RU" b="1" spc="-1" dirty="0" smtClean="0">
                <a:solidFill>
                  <a:srgbClr val="002060"/>
                </a:solidFill>
                <a:latin typeface="Microsoft Sans Serif"/>
              </a:rPr>
              <a:t>. Настройка </a:t>
            </a:r>
            <a:r>
              <a:rPr lang="ru-RU" b="1" spc="-1" dirty="0" smtClean="0">
                <a:solidFill>
                  <a:srgbClr val="FF0000"/>
                </a:solidFill>
                <a:latin typeface="Microsoft Sans Serif"/>
              </a:rPr>
              <a:t>быстрого доступа </a:t>
            </a:r>
            <a:r>
              <a:rPr lang="ru-RU" b="1" spc="-1" dirty="0" smtClean="0">
                <a:solidFill>
                  <a:srgbClr val="002060"/>
                </a:solidFill>
                <a:latin typeface="Microsoft Sans Serif"/>
              </a:rPr>
              <a:t>и возможность вывода </a:t>
            </a:r>
            <a:r>
              <a:rPr lang="ru-RU" b="1" spc="-1" dirty="0" smtClean="0">
                <a:solidFill>
                  <a:srgbClr val="FF0000"/>
                </a:solidFill>
                <a:latin typeface="Microsoft Sans Serif"/>
              </a:rPr>
              <a:t>меню на печать. </a:t>
            </a:r>
            <a:endParaRPr lang="ru-RU" spc="-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Скидки и наценки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47" name="CustomShape 2"/>
          <p:cNvSpPr/>
          <p:nvPr/>
        </p:nvSpPr>
        <p:spPr>
          <a:xfrm>
            <a:off x="105120" y="1185120"/>
            <a:ext cx="8982000" cy="123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1280" indent="-33948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 dirty="0" smtClean="0">
                <a:solidFill>
                  <a:srgbClr val="002060"/>
                </a:solidFill>
                <a:latin typeface="Microsoft Sans Serif"/>
                <a:ea typeface="DejaVu Sans"/>
              </a:rPr>
              <a:t>Скидки делятся </a:t>
            </a:r>
            <a:r>
              <a:rPr lang="ru-RU" sz="18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на </a:t>
            </a:r>
            <a:r>
              <a:rPr lang="ru-RU" sz="18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ручные</a:t>
            </a:r>
            <a:r>
              <a:rPr lang="ru-RU" sz="18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 и </a:t>
            </a:r>
            <a:r>
              <a:rPr lang="ru-RU" sz="18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автоматические. </a:t>
            </a:r>
            <a:r>
              <a:rPr lang="ru-RU" sz="18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Автоматическая скидка может быть суммовой или процентной, ограничена по порогу, сегменту, времени и дисконтным картам. Для ручной скидки можно указать пользователей, которые могут её назначать.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448" name="Рисунок 5_38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449" name="Рисунок 448"/>
          <p:cNvPicPr/>
          <p:nvPr/>
        </p:nvPicPr>
        <p:blipFill>
          <a:blip r:embed="rId4"/>
          <a:stretch/>
        </p:blipFill>
        <p:spPr>
          <a:xfrm>
            <a:off x="540000" y="2424240"/>
            <a:ext cx="3958560" cy="2626560"/>
          </a:xfrm>
          <a:prstGeom prst="rect">
            <a:avLst/>
          </a:prstGeom>
          <a:ln w="0">
            <a:noFill/>
          </a:ln>
        </p:spPr>
      </p:pic>
      <p:pic>
        <p:nvPicPr>
          <p:cNvPr id="450" name="Рисунок 449"/>
          <p:cNvPicPr/>
          <p:nvPr/>
        </p:nvPicPr>
        <p:blipFill>
          <a:blip r:embed="rId5"/>
          <a:stretch/>
        </p:blipFill>
        <p:spPr>
          <a:xfrm>
            <a:off x="3952440" y="3581640"/>
            <a:ext cx="5046120" cy="307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0" y="61560"/>
            <a:ext cx="576612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Работа с информационными картами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52" name="CustomShape 2"/>
          <p:cNvSpPr/>
          <p:nvPr/>
        </p:nvSpPr>
        <p:spPr>
          <a:xfrm>
            <a:off x="64080" y="1168560"/>
            <a:ext cx="8926200" cy="113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1280" indent="-33948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Информационные карты делятся на </a:t>
            </a:r>
            <a:r>
              <a:rPr lang="ru-RU" sz="18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дисконтные, бонусные и карты сотрудников</a:t>
            </a: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. Дисконтные используется для назначения специальных скидок клиентам, бонусные для начисления бонусов, карты сотрудников для авторизации пользователей.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453" name="Рисунок 5_39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454" name="Рисунок 453"/>
          <p:cNvPicPr/>
          <p:nvPr/>
        </p:nvPicPr>
        <p:blipFill>
          <a:blip r:embed="rId4"/>
          <a:stretch/>
        </p:blipFill>
        <p:spPr>
          <a:xfrm>
            <a:off x="180000" y="2465640"/>
            <a:ext cx="4147200" cy="2032920"/>
          </a:xfrm>
          <a:prstGeom prst="rect">
            <a:avLst/>
          </a:prstGeom>
          <a:ln w="0">
            <a:noFill/>
          </a:ln>
        </p:spPr>
      </p:pic>
      <p:pic>
        <p:nvPicPr>
          <p:cNvPr id="455" name="Рисунок 454"/>
          <p:cNvPicPr/>
          <p:nvPr/>
        </p:nvPicPr>
        <p:blipFill>
          <a:blip r:embed="rId5"/>
          <a:stretch/>
        </p:blipFill>
        <p:spPr>
          <a:xfrm>
            <a:off x="2160000" y="3060000"/>
            <a:ext cx="4690440" cy="2299680"/>
          </a:xfrm>
          <a:prstGeom prst="rect">
            <a:avLst/>
          </a:prstGeom>
          <a:ln w="0">
            <a:noFill/>
          </a:ln>
        </p:spPr>
      </p:pic>
      <p:pic>
        <p:nvPicPr>
          <p:cNvPr id="456" name="Рисунок 455"/>
          <p:cNvPicPr/>
          <p:nvPr/>
        </p:nvPicPr>
        <p:blipFill>
          <a:blip r:embed="rId6"/>
          <a:stretch/>
        </p:blipFill>
        <p:spPr>
          <a:xfrm>
            <a:off x="4328640" y="4185000"/>
            <a:ext cx="4678560" cy="2293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Настройка печати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58" name="CustomShape 2"/>
          <p:cNvSpPr/>
          <p:nvPr/>
        </p:nvSpPr>
        <p:spPr>
          <a:xfrm>
            <a:off x="721080" y="1461600"/>
            <a:ext cx="3410640" cy="454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000" indent="-34020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Решение позволяет управлять </a:t>
            </a:r>
            <a:r>
              <a:rPr lang="ru-RU" sz="18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маршрутизацией печати </a:t>
            </a: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марок на приготовление и пречеков.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459" name="Рисунок 5_40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460" name="Рисунок 459"/>
          <p:cNvPicPr/>
          <p:nvPr/>
        </p:nvPicPr>
        <p:blipFill>
          <a:blip r:embed="rId4"/>
          <a:stretch/>
        </p:blipFill>
        <p:spPr>
          <a:xfrm>
            <a:off x="435806" y="3068923"/>
            <a:ext cx="4362617" cy="1656874"/>
          </a:xfrm>
          <a:prstGeom prst="rect">
            <a:avLst/>
          </a:prstGeom>
          <a:ln w="0">
            <a:noFill/>
          </a:ln>
        </p:spPr>
      </p:pic>
      <p:pic>
        <p:nvPicPr>
          <p:cNvPr id="461" name="Рисунок 460"/>
          <p:cNvPicPr/>
          <p:nvPr/>
        </p:nvPicPr>
        <p:blipFill>
          <a:blip r:embed="rId5"/>
          <a:stretch/>
        </p:blipFill>
        <p:spPr>
          <a:xfrm>
            <a:off x="5014440" y="1010194"/>
            <a:ext cx="3984120" cy="1738560"/>
          </a:xfrm>
          <a:prstGeom prst="rect">
            <a:avLst/>
          </a:prstGeom>
          <a:ln w="0">
            <a:noFill/>
          </a:ln>
        </p:spPr>
      </p:pic>
      <p:pic>
        <p:nvPicPr>
          <p:cNvPr id="462" name="Рисунок 461"/>
          <p:cNvPicPr/>
          <p:nvPr/>
        </p:nvPicPr>
        <p:blipFill>
          <a:blip r:embed="rId6"/>
          <a:stretch/>
        </p:blipFill>
        <p:spPr>
          <a:xfrm>
            <a:off x="2520000" y="4860000"/>
            <a:ext cx="4324937" cy="1523383"/>
          </a:xfrm>
          <a:prstGeom prst="rect">
            <a:avLst/>
          </a:prstGeom>
          <a:ln w="0">
            <a:noFill/>
          </a:ln>
        </p:spPr>
      </p:pic>
      <p:pic>
        <p:nvPicPr>
          <p:cNvPr id="463" name="Рисунок 462"/>
          <p:cNvPicPr/>
          <p:nvPr/>
        </p:nvPicPr>
        <p:blipFill>
          <a:blip r:embed="rId7"/>
          <a:stretch/>
        </p:blipFill>
        <p:spPr>
          <a:xfrm>
            <a:off x="5014440" y="2880000"/>
            <a:ext cx="4053240" cy="1848754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Учет запасов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65" name="CustomShape 2"/>
          <p:cNvSpPr/>
          <p:nvPr/>
        </p:nvSpPr>
        <p:spPr>
          <a:xfrm>
            <a:off x="416520" y="1423440"/>
            <a:ext cx="8926200" cy="113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1280" indent="-33948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Опциональная возможность автономного учета и контроля товаров на складах.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466" name="Рисунок 5_41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467" name="Рисунок 466"/>
          <p:cNvPicPr/>
          <p:nvPr/>
        </p:nvPicPr>
        <p:blipFill>
          <a:blip r:embed="rId4"/>
          <a:stretch/>
        </p:blipFill>
        <p:spPr>
          <a:xfrm>
            <a:off x="1620000" y="2160000"/>
            <a:ext cx="6919920" cy="3131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Учет запасов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69" name="CustomShape 2"/>
          <p:cNvSpPr/>
          <p:nvPr/>
        </p:nvSpPr>
        <p:spPr>
          <a:xfrm>
            <a:off x="178560" y="1361160"/>
            <a:ext cx="8926200" cy="113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1280" indent="-33948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При включении ведения складского учета, у товаров необходимо включить признак хранения и контроля остатков.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470" name="Рисунок 5_42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471" name="Рисунок 470"/>
          <p:cNvPicPr/>
          <p:nvPr/>
        </p:nvPicPr>
        <p:blipFill>
          <a:blip r:embed="rId4"/>
          <a:stretch/>
        </p:blipFill>
        <p:spPr>
          <a:xfrm>
            <a:off x="2520000" y="2160000"/>
            <a:ext cx="6118560" cy="4388040"/>
          </a:xfrm>
          <a:prstGeom prst="rect">
            <a:avLst/>
          </a:prstGeom>
          <a:ln w="0">
            <a:noFill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2569029" y="4720046"/>
            <a:ext cx="2629988" cy="4093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Учет запасов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73" name="CustomShape 2"/>
          <p:cNvSpPr/>
          <p:nvPr/>
        </p:nvSpPr>
        <p:spPr>
          <a:xfrm>
            <a:off x="579600" y="1336320"/>
            <a:ext cx="7982640" cy="393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1280" indent="-339480" algn="just">
              <a:lnSpc>
                <a:spcPct val="120000"/>
              </a:lnSpc>
              <a:buSzPct val="100101"/>
              <a:buBlip>
                <a:blip r:embed="rId2"/>
              </a:buBlip>
            </a:pPr>
            <a:r>
              <a:rPr lang="ru-RU" sz="20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Движение товаров на складах осуществляется с помощью следующих документов: </a:t>
            </a:r>
            <a:endParaRPr lang="ru-RU" sz="2000" b="0" strike="noStrike" spc="-1" dirty="0">
              <a:latin typeface="Arial"/>
            </a:endParaRPr>
          </a:p>
          <a:p>
            <a:pPr marL="740880" lvl="1" indent="-339480" algn="just">
              <a:lnSpc>
                <a:spcPct val="120000"/>
              </a:lnSpc>
              <a:buSzPct val="100101"/>
              <a:buBlip>
                <a:blip r:embed="rId3"/>
              </a:buBlip>
            </a:pPr>
            <a:r>
              <a:rPr lang="ru-RU" sz="20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Поступление товаров;</a:t>
            </a:r>
            <a:endParaRPr lang="ru-RU" sz="2000" b="0" strike="noStrike" spc="-1" dirty="0">
              <a:latin typeface="Arial"/>
            </a:endParaRPr>
          </a:p>
          <a:p>
            <a:pPr marL="740880" lvl="1" indent="-339480" algn="just">
              <a:lnSpc>
                <a:spcPct val="120000"/>
              </a:lnSpc>
              <a:buSzPct val="100101"/>
              <a:buBlip>
                <a:blip r:embed="rId3"/>
              </a:buBlip>
            </a:pPr>
            <a:r>
              <a:rPr lang="ru-RU" sz="20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Перемещение </a:t>
            </a:r>
            <a:r>
              <a:rPr lang="ru-RU" sz="2000" b="1" strike="noStrike" spc="-1" dirty="0" smtClean="0">
                <a:solidFill>
                  <a:srgbClr val="FF0000"/>
                </a:solidFill>
                <a:latin typeface="Microsoft Sans Serif"/>
                <a:ea typeface="DejaVu Sans"/>
              </a:rPr>
              <a:t>товаров;</a:t>
            </a:r>
            <a:endParaRPr lang="ru-RU" sz="2000" b="0" strike="noStrike" spc="-1" dirty="0">
              <a:latin typeface="Arial"/>
            </a:endParaRPr>
          </a:p>
          <a:p>
            <a:pPr marL="740880" lvl="1" indent="-339480" algn="just">
              <a:lnSpc>
                <a:spcPct val="120000"/>
              </a:lnSpc>
              <a:buSzPct val="100101"/>
              <a:buBlip>
                <a:blip r:embed="rId3"/>
              </a:buBlip>
            </a:pPr>
            <a:r>
              <a:rPr lang="ru-RU" sz="20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Возврат товаров поставщику;</a:t>
            </a:r>
            <a:endParaRPr lang="ru-RU" sz="2000" b="0" strike="noStrike" spc="-1" dirty="0">
              <a:latin typeface="Arial"/>
            </a:endParaRPr>
          </a:p>
          <a:p>
            <a:pPr marL="740880" lvl="1" indent="-339480" algn="just">
              <a:lnSpc>
                <a:spcPct val="120000"/>
              </a:lnSpc>
              <a:buSzPct val="100101"/>
              <a:buBlip>
                <a:blip r:embed="rId3"/>
              </a:buBlip>
            </a:pPr>
            <a:r>
              <a:rPr lang="ru-RU" sz="20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Возврат товаров от покупателя;</a:t>
            </a:r>
            <a:endParaRPr lang="ru-RU" sz="2000" b="0" strike="noStrike" spc="-1" dirty="0">
              <a:latin typeface="Arial"/>
            </a:endParaRPr>
          </a:p>
          <a:p>
            <a:pPr marL="740880" lvl="1" indent="-339480" algn="just">
              <a:lnSpc>
                <a:spcPct val="120000"/>
              </a:lnSpc>
              <a:buSzPct val="100101"/>
              <a:buBlip>
                <a:blip r:embed="rId3"/>
              </a:buBlip>
            </a:pPr>
            <a:r>
              <a:rPr lang="ru-RU" sz="20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Отчет о розничных продажах;</a:t>
            </a:r>
            <a:endParaRPr lang="ru-RU" sz="2000" b="0" strike="noStrike" spc="-1" dirty="0">
              <a:latin typeface="Arial"/>
            </a:endParaRPr>
          </a:p>
          <a:p>
            <a:pPr marL="740880" lvl="1" indent="-339480" algn="just">
              <a:lnSpc>
                <a:spcPct val="120000"/>
              </a:lnSpc>
              <a:buSzPct val="100101"/>
              <a:buBlip>
                <a:blip r:embed="rId3"/>
              </a:buBlip>
            </a:pPr>
            <a:r>
              <a:rPr lang="ru-RU" sz="20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Реализация товаров;</a:t>
            </a:r>
            <a:endParaRPr lang="ru-RU" sz="2000" b="0" strike="noStrike" spc="-1" dirty="0">
              <a:latin typeface="Arial"/>
            </a:endParaRPr>
          </a:p>
          <a:p>
            <a:pPr marL="740880" lvl="1" indent="-339480" algn="just">
              <a:lnSpc>
                <a:spcPct val="120000"/>
              </a:lnSpc>
              <a:buSzPct val="100101"/>
              <a:buBlip>
                <a:blip r:embed="rId3"/>
              </a:buBlip>
            </a:pPr>
            <a:r>
              <a:rPr lang="ru-RU" sz="20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Списание товаров;</a:t>
            </a:r>
            <a:endParaRPr lang="ru-RU" sz="2000" b="0" strike="noStrike" spc="-1" dirty="0">
              <a:latin typeface="Arial"/>
            </a:endParaRPr>
          </a:p>
          <a:p>
            <a:pPr marL="740880" lvl="1" indent="-339480" algn="just">
              <a:lnSpc>
                <a:spcPct val="120000"/>
              </a:lnSpc>
              <a:buSzPct val="100101"/>
              <a:buBlip>
                <a:blip r:embed="rId3"/>
              </a:buBlip>
            </a:pPr>
            <a:r>
              <a:rPr lang="ru-RU" sz="20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Оприходование товаров.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474" name="Рисунок 5_44"/>
          <p:cNvPicPr/>
          <p:nvPr/>
        </p:nvPicPr>
        <p:blipFill>
          <a:blip r:embed="rId4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Учет запасов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76" name="CustomShape 2"/>
          <p:cNvSpPr/>
          <p:nvPr/>
        </p:nvSpPr>
        <p:spPr>
          <a:xfrm>
            <a:off x="116640" y="1198080"/>
            <a:ext cx="8926200" cy="5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Реализована возможность создавать блюдо - комплект из ингредиентов. Удля номенклатуры нужно включить признак «Комплект» и заполнить табличную часть «Комплектующие».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477" name="Рисунок 5_45"/>
          <p:cNvPicPr/>
          <p:nvPr/>
        </p:nvPicPr>
        <p:blipFill>
          <a:blip r:embed="rId2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478" name="Рисунок 477"/>
          <p:cNvPicPr/>
          <p:nvPr/>
        </p:nvPicPr>
        <p:blipFill>
          <a:blip r:embed="rId3"/>
          <a:stretch/>
        </p:blipFill>
        <p:spPr>
          <a:xfrm>
            <a:off x="222840" y="2160000"/>
            <a:ext cx="3195720" cy="2917800"/>
          </a:xfrm>
          <a:prstGeom prst="rect">
            <a:avLst/>
          </a:prstGeom>
          <a:ln w="0">
            <a:noFill/>
          </a:ln>
        </p:spPr>
      </p:pic>
      <p:sp>
        <p:nvSpPr>
          <p:cNvPr id="479" name="CustomShape 3"/>
          <p:cNvSpPr/>
          <p:nvPr/>
        </p:nvSpPr>
        <p:spPr>
          <a:xfrm>
            <a:off x="3492000" y="2141640"/>
            <a:ext cx="5686560" cy="18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ru-RU" sz="20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Отчет </a:t>
            </a:r>
            <a:r>
              <a:rPr lang="ru-RU" sz="20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«Список комплектующих»</a:t>
            </a:r>
            <a:r>
              <a:rPr lang="ru-RU" sz="20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 отображает список комплектующих (ингредиентов), входящих в состав комплекта (блюда), а отчет </a:t>
            </a:r>
            <a:r>
              <a:rPr lang="ru-RU" sz="20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«Калькуляция себестоимости»</a:t>
            </a:r>
            <a:r>
              <a:rPr lang="ru-RU" sz="20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 позволяет рассчитать калькуляцию блюд.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480" name="Рисунок 479"/>
          <p:cNvPicPr/>
          <p:nvPr/>
        </p:nvPicPr>
        <p:blipFill>
          <a:blip r:embed="rId4"/>
          <a:stretch/>
        </p:blipFill>
        <p:spPr>
          <a:xfrm>
            <a:off x="3600000" y="3748611"/>
            <a:ext cx="2698560" cy="2723040"/>
          </a:xfrm>
          <a:prstGeom prst="rect">
            <a:avLst/>
          </a:prstGeom>
          <a:ln w="0">
            <a:noFill/>
          </a:ln>
        </p:spPr>
      </p:pic>
      <p:pic>
        <p:nvPicPr>
          <p:cNvPr id="481" name="Рисунок 480"/>
          <p:cNvPicPr/>
          <p:nvPr/>
        </p:nvPicPr>
        <p:blipFill>
          <a:blip r:embed="rId5"/>
          <a:stretch/>
        </p:blipFill>
        <p:spPr>
          <a:xfrm>
            <a:off x="6441396" y="3757320"/>
            <a:ext cx="2450057" cy="2723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Обмены с другими системами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99685" y="1219723"/>
            <a:ext cx="6065984" cy="374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1280" indent="-282240">
              <a:lnSpc>
                <a:spcPct val="150000"/>
              </a:lnSpc>
              <a:buSzPct val="100101"/>
              <a:buBlip>
                <a:blip r:embed="rId2"/>
              </a:buBlip>
            </a:pPr>
            <a:r>
              <a:rPr lang="ru-RU" sz="20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С </a:t>
            </a:r>
            <a:r>
              <a:rPr lang="ru-RU" sz="2000" b="1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бэк</a:t>
            </a:r>
            <a:r>
              <a:rPr lang="ru-RU" sz="20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-офисной </a:t>
            </a:r>
            <a:r>
              <a:rPr lang="ru-RU" sz="2000" b="1" strike="noStrike" spc="-1" dirty="0" smtClean="0">
                <a:solidFill>
                  <a:srgbClr val="002060"/>
                </a:solidFill>
                <a:latin typeface="Arial"/>
                <a:ea typeface="DejaVu Sans"/>
              </a:rPr>
              <a:t>системой </a:t>
            </a:r>
          </a:p>
          <a:p>
            <a:pPr marL="59040">
              <a:lnSpc>
                <a:spcPct val="150000"/>
              </a:lnSpc>
              <a:buSzPct val="100101"/>
            </a:pPr>
            <a:r>
              <a:rPr lang="ru-RU" sz="2000" b="1" strike="noStrike" spc="-1" dirty="0" smtClean="0">
                <a:solidFill>
                  <a:srgbClr val="002060"/>
                </a:solidFill>
                <a:latin typeface="Arial"/>
                <a:ea typeface="DejaVu Sans"/>
              </a:rPr>
              <a:t>«</a:t>
            </a:r>
            <a:r>
              <a:rPr lang="ru-RU" sz="20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1С-Рейтинг: Общепит для Казахстана»;</a:t>
            </a:r>
            <a:endParaRPr lang="ru-RU" sz="2000" b="0" strike="noStrike" spc="-1" dirty="0">
              <a:latin typeface="Arial"/>
            </a:endParaRPr>
          </a:p>
          <a:p>
            <a:pPr marL="341280" indent="-282240">
              <a:lnSpc>
                <a:spcPct val="150000"/>
              </a:lnSpc>
              <a:buSzPct val="100101"/>
              <a:buBlip>
                <a:blip r:embed="rId2"/>
              </a:buBlip>
            </a:pPr>
            <a:r>
              <a:rPr lang="ru-RU" sz="20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Универсальный обмен данными с любой конфигурацией, реализованной на платформе 1С:Предприятие 8;</a:t>
            </a:r>
            <a:endParaRPr lang="ru-RU" sz="2000" b="0" strike="noStrike" spc="-1" dirty="0">
              <a:latin typeface="Arial"/>
            </a:endParaRPr>
          </a:p>
          <a:p>
            <a:pPr marL="341280" indent="-282240">
              <a:lnSpc>
                <a:spcPct val="150000"/>
              </a:lnSpc>
              <a:buSzPct val="100101"/>
              <a:buBlip>
                <a:blip r:embed="rId2"/>
              </a:buBlip>
            </a:pPr>
            <a:r>
              <a:rPr lang="ru-RU" sz="20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Работа в режиме распределенной информационной базы (РИБ):</a:t>
            </a:r>
            <a:endParaRPr lang="ru-RU" sz="2000" b="0" strike="noStrike" spc="-1" dirty="0">
              <a:latin typeface="Arial"/>
            </a:endParaRPr>
          </a:p>
          <a:p>
            <a:pPr marL="1655640" lvl="3" indent="-282240">
              <a:lnSpc>
                <a:spcPct val="150000"/>
              </a:lnSpc>
              <a:buSzPct val="100101"/>
              <a:buBlip>
                <a:blip r:embed="rId3"/>
              </a:buBlip>
            </a:pPr>
            <a:r>
              <a:rPr lang="ru-RU" sz="20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позволяет организовать работу сети ресторанов, кафе и т.д.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133" name="Рисунок 2"/>
          <p:cNvPicPr/>
          <p:nvPr/>
        </p:nvPicPr>
        <p:blipFill>
          <a:blip r:embed="rId4"/>
          <a:stretch/>
        </p:blipFill>
        <p:spPr>
          <a:xfrm>
            <a:off x="6087291" y="1045097"/>
            <a:ext cx="2911269" cy="2629920"/>
          </a:xfrm>
          <a:prstGeom prst="rect">
            <a:avLst/>
          </a:prstGeom>
          <a:ln w="0">
            <a:noFill/>
          </a:ln>
        </p:spPr>
      </p:pic>
      <p:pic>
        <p:nvPicPr>
          <p:cNvPr id="134" name="Рисунок 5_4"/>
          <p:cNvPicPr/>
          <p:nvPr/>
        </p:nvPicPr>
        <p:blipFill>
          <a:blip r:embed="rId5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Учет запасов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83" name="CustomShape 2"/>
          <p:cNvSpPr/>
          <p:nvPr/>
        </p:nvSpPr>
        <p:spPr>
          <a:xfrm>
            <a:off x="117000" y="1285920"/>
            <a:ext cx="8884440" cy="5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1280" indent="-33948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Отчет </a:t>
            </a:r>
            <a:r>
              <a:rPr lang="ru-RU" sz="18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«Ведомость по товарам на складах» </a:t>
            </a: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предназначен для анализа оборота по товарам.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484" name="Рисунок 5_46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485" name="Рисунок 484"/>
          <p:cNvPicPr/>
          <p:nvPr/>
        </p:nvPicPr>
        <p:blipFill>
          <a:blip r:embed="rId4"/>
          <a:stretch/>
        </p:blipFill>
        <p:spPr>
          <a:xfrm>
            <a:off x="2340000" y="1980000"/>
            <a:ext cx="4536720" cy="4407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Учет запасов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87" name="CustomShape 2"/>
          <p:cNvSpPr/>
          <p:nvPr/>
        </p:nvSpPr>
        <p:spPr>
          <a:xfrm>
            <a:off x="117000" y="1285920"/>
            <a:ext cx="8884440" cy="5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1280" indent="-33948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Отчет </a:t>
            </a:r>
            <a:r>
              <a:rPr lang="ru-RU" sz="18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«Валовая прибыль» </a:t>
            </a: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предназначен для оценки валовой прибыли организации.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488" name="Рисунок 5_47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489" name="Рисунок 488"/>
          <p:cNvPicPr/>
          <p:nvPr/>
        </p:nvPicPr>
        <p:blipFill>
          <a:blip r:embed="rId4"/>
          <a:stretch/>
        </p:blipFill>
        <p:spPr>
          <a:xfrm>
            <a:off x="1980000" y="1982880"/>
            <a:ext cx="6890400" cy="4495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Учет запасов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91" name="CustomShape 2"/>
          <p:cNvSpPr/>
          <p:nvPr/>
        </p:nvSpPr>
        <p:spPr>
          <a:xfrm>
            <a:off x="117000" y="1285920"/>
            <a:ext cx="8884440" cy="5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1280" indent="-33948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Отчет </a:t>
            </a:r>
            <a:r>
              <a:rPr lang="ru-RU" sz="18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«Расчеты с поставщиками» </a:t>
            </a: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предназначен для анализа взаиморасчетов с поставщиками.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492" name="Рисунок 5_48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493" name="Рисунок 492"/>
          <p:cNvPicPr/>
          <p:nvPr/>
        </p:nvPicPr>
        <p:blipFill>
          <a:blip r:embed="rId4"/>
          <a:stretch/>
        </p:blipFill>
        <p:spPr>
          <a:xfrm>
            <a:off x="540360" y="2044800"/>
            <a:ext cx="8098200" cy="2813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Торговое оборудование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95" name="CustomShape 2"/>
          <p:cNvSpPr/>
          <p:nvPr/>
        </p:nvSpPr>
        <p:spPr>
          <a:xfrm>
            <a:off x="823680" y="1334160"/>
            <a:ext cx="5583960" cy="528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1280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2"/>
              </a:buBlip>
            </a:pPr>
            <a:r>
              <a:rPr lang="ru-RU" sz="2000" b="1" strike="noStrike" spc="-1">
                <a:solidFill>
                  <a:srgbClr val="153357"/>
                </a:solidFill>
                <a:latin typeface="Microsoft Sans Serif"/>
                <a:ea typeface="DejaVu Sans"/>
              </a:rPr>
              <a:t>Торговое оборудование:</a:t>
            </a:r>
            <a:endParaRPr lang="ru-RU" sz="2000" b="0" strike="noStrike" spc="-1">
              <a:latin typeface="Arial"/>
            </a:endParaRPr>
          </a:p>
          <a:p>
            <a:pPr marL="740880" lvl="1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3"/>
              </a:buBlip>
            </a:pPr>
            <a:r>
              <a:rPr lang="ru-RU" sz="2000" b="1" strike="noStrike" spc="-1">
                <a:solidFill>
                  <a:srgbClr val="153357"/>
                </a:solidFill>
                <a:latin typeface="Microsoft Sans Serif"/>
                <a:ea typeface="DejaVu Sans"/>
              </a:rPr>
              <a:t>Фискальные регистраторы;</a:t>
            </a:r>
            <a:endParaRPr lang="ru-RU" sz="2000" b="0" strike="noStrike" spc="-1">
              <a:latin typeface="Arial"/>
            </a:endParaRPr>
          </a:p>
          <a:p>
            <a:pPr marL="740880" lvl="1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3"/>
              </a:buBlip>
            </a:pPr>
            <a:r>
              <a:rPr lang="ru-RU" sz="2000" b="1" strike="noStrike" spc="-1">
                <a:solidFill>
                  <a:srgbClr val="153357"/>
                </a:solidFill>
                <a:latin typeface="Microsoft Sans Serif"/>
                <a:ea typeface="DejaVu Sans"/>
              </a:rPr>
              <a:t>Денежные ящики;</a:t>
            </a:r>
            <a:endParaRPr lang="ru-RU" sz="2000" b="0" strike="noStrike" spc="-1">
              <a:latin typeface="Arial"/>
            </a:endParaRPr>
          </a:p>
          <a:p>
            <a:pPr marL="740880" lvl="1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3"/>
              </a:buBlip>
            </a:pPr>
            <a:r>
              <a:rPr lang="ru-RU" sz="2000" b="1" strike="noStrike" spc="-1">
                <a:solidFill>
                  <a:srgbClr val="153357"/>
                </a:solidFill>
                <a:latin typeface="Microsoft Sans Serif"/>
                <a:ea typeface="DejaVu Sans"/>
              </a:rPr>
              <a:t>Дисплеи покупателя;</a:t>
            </a:r>
            <a:endParaRPr lang="ru-RU" sz="2000" b="0" strike="noStrike" spc="-1">
              <a:latin typeface="Arial"/>
            </a:endParaRPr>
          </a:p>
          <a:p>
            <a:pPr marL="740880" lvl="1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3"/>
              </a:buBlip>
            </a:pPr>
            <a:r>
              <a:rPr lang="ru-RU" sz="2000" b="1" strike="noStrike" spc="-1">
                <a:solidFill>
                  <a:srgbClr val="153357"/>
                </a:solidFill>
                <a:latin typeface="Microsoft Sans Serif"/>
                <a:ea typeface="DejaVu Sans"/>
              </a:rPr>
              <a:t>Считыватели магнитных карт;</a:t>
            </a:r>
            <a:endParaRPr lang="ru-RU" sz="2000" b="0" strike="noStrike" spc="-1">
              <a:latin typeface="Arial"/>
            </a:endParaRPr>
          </a:p>
          <a:p>
            <a:pPr marL="740880" lvl="1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3"/>
              </a:buBlip>
            </a:pPr>
            <a:r>
              <a:rPr lang="ru-RU" sz="2000" b="1" strike="noStrike" spc="-1">
                <a:solidFill>
                  <a:srgbClr val="153357"/>
                </a:solidFill>
                <a:latin typeface="Microsoft Sans Serif"/>
                <a:ea typeface="DejaVu Sans"/>
              </a:rPr>
              <a:t>Сканеры штрихкодов;</a:t>
            </a:r>
            <a:endParaRPr lang="ru-RU" sz="2000" b="0" strike="noStrike" spc="-1">
              <a:latin typeface="Arial"/>
            </a:endParaRPr>
          </a:p>
          <a:p>
            <a:pPr marL="740880" lvl="1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3"/>
              </a:buBlip>
            </a:pPr>
            <a:r>
              <a:rPr lang="ru-RU" sz="2000" b="1" strike="noStrike" spc="-1">
                <a:solidFill>
                  <a:srgbClr val="153357"/>
                </a:solidFill>
                <a:latin typeface="Microsoft Sans Serif"/>
                <a:ea typeface="DejaVu Sans"/>
              </a:rPr>
              <a:t>Принтеры чеков;</a:t>
            </a:r>
            <a:endParaRPr lang="ru-RU" sz="2000" b="0" strike="noStrike" spc="-1">
              <a:latin typeface="Arial"/>
            </a:endParaRPr>
          </a:p>
          <a:p>
            <a:pPr marL="740880" lvl="1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3"/>
              </a:buBlip>
            </a:pPr>
            <a:r>
              <a:rPr lang="ru-RU" sz="2000" b="1" strike="noStrike" spc="-1">
                <a:solidFill>
                  <a:srgbClr val="153357"/>
                </a:solidFill>
                <a:latin typeface="Microsoft Sans Serif"/>
                <a:ea typeface="DejaVu Sans"/>
              </a:rPr>
              <a:t>Электронные весы;</a:t>
            </a:r>
            <a:endParaRPr lang="ru-RU" sz="2000" b="0" strike="noStrike" spc="-1">
              <a:latin typeface="Arial"/>
            </a:endParaRPr>
          </a:p>
          <a:p>
            <a:pPr marL="740880" lvl="1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3"/>
              </a:buBlip>
            </a:pPr>
            <a:r>
              <a:rPr lang="ru-RU" sz="2000" b="1" strike="noStrike" spc="-1">
                <a:solidFill>
                  <a:srgbClr val="153357"/>
                </a:solidFill>
                <a:latin typeface="Microsoft Sans Serif"/>
                <a:ea typeface="DejaVu Sans"/>
              </a:rPr>
              <a:t>Весы с печатью этикеток;</a:t>
            </a:r>
            <a:endParaRPr lang="ru-RU" sz="2000" b="0" strike="noStrike" spc="-1">
              <a:latin typeface="Arial"/>
            </a:endParaRPr>
          </a:p>
          <a:p>
            <a:pPr marL="740880" lvl="1" indent="-339480">
              <a:lnSpc>
                <a:spcPct val="100000"/>
              </a:lnSpc>
              <a:spcBef>
                <a:spcPts val="400"/>
              </a:spcBef>
              <a:buSzPct val="100101"/>
              <a:buBlip>
                <a:blip r:embed="rId3"/>
              </a:buBlip>
            </a:pPr>
            <a:r>
              <a:rPr lang="ru-RU" sz="2000" b="1" strike="noStrike" spc="-1">
                <a:solidFill>
                  <a:srgbClr val="153357"/>
                </a:solidFill>
                <a:latin typeface="Microsoft Sans Serif"/>
                <a:ea typeface="DejaVu Sans"/>
              </a:rPr>
              <a:t>Программируемые клавиатуры.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496" name="Picture 8"/>
          <p:cNvPicPr/>
          <p:nvPr/>
        </p:nvPicPr>
        <p:blipFill>
          <a:blip r:embed="rId4"/>
          <a:stretch/>
        </p:blipFill>
        <p:spPr>
          <a:xfrm>
            <a:off x="6505560" y="5002200"/>
            <a:ext cx="1510920" cy="1163520"/>
          </a:xfrm>
          <a:prstGeom prst="rect">
            <a:avLst/>
          </a:prstGeom>
          <a:ln w="0">
            <a:noFill/>
          </a:ln>
        </p:spPr>
      </p:pic>
      <p:pic>
        <p:nvPicPr>
          <p:cNvPr id="497" name="Picture 9"/>
          <p:cNvPicPr/>
          <p:nvPr/>
        </p:nvPicPr>
        <p:blipFill>
          <a:blip r:embed="rId5"/>
          <a:stretch/>
        </p:blipFill>
        <p:spPr>
          <a:xfrm>
            <a:off x="7062840" y="3357720"/>
            <a:ext cx="2320560" cy="3093840"/>
          </a:xfrm>
          <a:prstGeom prst="rect">
            <a:avLst/>
          </a:prstGeom>
          <a:ln w="0">
            <a:noFill/>
          </a:ln>
        </p:spPr>
      </p:pic>
      <p:pic>
        <p:nvPicPr>
          <p:cNvPr id="498" name="Рисунок 5_50"/>
          <p:cNvPicPr/>
          <p:nvPr/>
        </p:nvPicPr>
        <p:blipFill>
          <a:blip r:embed="rId6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Поддержка пользователей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500" name="CustomShape 2"/>
          <p:cNvSpPr/>
          <p:nvPr/>
        </p:nvSpPr>
        <p:spPr>
          <a:xfrm>
            <a:off x="446760" y="1522440"/>
            <a:ext cx="8168400" cy="502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000" indent="-34020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 Консультирование по горячей линии </a:t>
            </a:r>
            <a:r>
              <a:rPr lang="ru-RU" sz="1800" b="1" strike="noStrike" spc="-1" dirty="0" smtClean="0">
                <a:solidFill>
                  <a:srgbClr val="002060"/>
                </a:solidFill>
                <a:latin typeface="Microsoft Sans Serif"/>
                <a:ea typeface="DejaVu Sans"/>
              </a:rPr>
              <a:t>зарегистрированных </a:t>
            </a:r>
            <a:r>
              <a:rPr lang="ru-RU" sz="18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пользователей конфигурации по </a:t>
            </a:r>
            <a:r>
              <a:rPr lang="ru-RU" sz="1800" b="1" strike="noStrike" spc="-1" dirty="0" smtClean="0">
                <a:solidFill>
                  <a:srgbClr val="002060"/>
                </a:solidFill>
                <a:latin typeface="Microsoft Sans Serif"/>
                <a:ea typeface="DejaVu Sans"/>
              </a:rPr>
              <a:t>электронной почте:     </a:t>
            </a:r>
            <a:endParaRPr lang="ru-RU" sz="1800" b="0" strike="noStrike" spc="-1" dirty="0">
              <a:latin typeface="Arial"/>
            </a:endParaRPr>
          </a:p>
          <a:p>
            <a:pPr marL="741600" lvl="1" indent="-28260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3"/>
              </a:buBlip>
            </a:pPr>
            <a:r>
              <a:rPr lang="ru-RU" sz="1800" b="1" u="sng" strike="noStrike" spc="-1" dirty="0">
                <a:solidFill>
                  <a:srgbClr val="DFE779"/>
                </a:solidFill>
                <a:uFillTx/>
                <a:latin typeface="Microsoft Sans Serif"/>
                <a:ea typeface="DejaVu Sans"/>
                <a:hlinkClick r:id="rId4"/>
              </a:rPr>
              <a:t>horeca@1c-rating.kz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 dirty="0">
              <a:latin typeface="Arial"/>
            </a:endParaRPr>
          </a:p>
          <a:p>
            <a:pPr marL="342000" indent="-34020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Обновления прикладного решения</a:t>
            </a:r>
            <a:endParaRPr lang="ru-RU" sz="1800" b="0" strike="noStrike" spc="-1" dirty="0">
              <a:latin typeface="Arial"/>
            </a:endParaRPr>
          </a:p>
          <a:p>
            <a:pPr marL="459000" lvl="1">
              <a:lnSpc>
                <a:spcPct val="100000"/>
              </a:lnSpc>
              <a:spcBef>
                <a:spcPts val="360"/>
              </a:spcBef>
              <a:buSzPct val="100045"/>
            </a:pPr>
            <a:r>
              <a:rPr lang="ru-RU" sz="18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Пользователи и партнеры могут получать новые релизы и обновления конфигурации на сайте:</a:t>
            </a:r>
            <a:endParaRPr lang="ru-RU" sz="1800" b="0" strike="noStrike" spc="-1" dirty="0">
              <a:latin typeface="Arial"/>
            </a:endParaRPr>
          </a:p>
          <a:p>
            <a:pPr marL="741600" lvl="1" indent="-28260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3"/>
              </a:buBlip>
            </a:pPr>
            <a:r>
              <a:rPr lang="ru-RU" sz="1800" b="1" u="sng" strike="noStrike" spc="-1" dirty="0">
                <a:solidFill>
                  <a:srgbClr val="FF0000"/>
                </a:solidFill>
                <a:uFillTx/>
                <a:latin typeface="Microsoft Sans Serif"/>
                <a:ea typeface="DejaVu Sans"/>
              </a:rPr>
              <a:t>http://download.1c-rating.kz/</a:t>
            </a:r>
            <a:r>
              <a:rPr lang="ru-RU" sz="1800" b="1" strike="noStrike" spc="-1" dirty="0">
                <a:solidFill>
                  <a:srgbClr val="FF0000"/>
                </a:solidFill>
                <a:latin typeface="Microsoft Sans Serif"/>
                <a:ea typeface="DejaVu Sans"/>
              </a:rPr>
              <a:t>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501" name="Рисунок 5_53"/>
          <p:cNvPicPr/>
          <p:nvPr/>
        </p:nvPicPr>
        <p:blipFill>
          <a:blip r:embed="rId5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464040" y="2021040"/>
            <a:ext cx="8070480" cy="9165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Дополнительную информацию об отраслевых решениях компании «1С-Рейтинг» можно получить: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03" name="CustomShape 2"/>
          <p:cNvSpPr/>
          <p:nvPr/>
        </p:nvSpPr>
        <p:spPr>
          <a:xfrm>
            <a:off x="952200" y="3086280"/>
            <a:ext cx="1069920" cy="355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E-mail</a:t>
            </a: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: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04" name="CustomShape 3"/>
          <p:cNvSpPr/>
          <p:nvPr/>
        </p:nvSpPr>
        <p:spPr>
          <a:xfrm>
            <a:off x="1666440" y="3041280"/>
            <a:ext cx="3141000" cy="355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ho</a:t>
            </a:r>
            <a:r>
              <a:rPr lang="en-US" sz="20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reca</a:t>
            </a:r>
            <a:r>
              <a:rPr lang="ru-RU" sz="20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@1c-rating.kz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05" name="CustomShape 4"/>
          <p:cNvSpPr/>
          <p:nvPr/>
        </p:nvSpPr>
        <p:spPr>
          <a:xfrm>
            <a:off x="952200" y="3525480"/>
            <a:ext cx="1427040" cy="355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На сайте</a:t>
            </a:r>
            <a:r>
              <a:rPr lang="ru-RU" sz="20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: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06" name="CustomShape 5"/>
          <p:cNvSpPr/>
          <p:nvPr/>
        </p:nvSpPr>
        <p:spPr>
          <a:xfrm>
            <a:off x="2153160" y="3525480"/>
            <a:ext cx="3141360" cy="355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455400"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http://1c-rating.kz/sol</a:t>
            </a:r>
            <a:r>
              <a:rPr lang="ru-RU" sz="20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/</a:t>
            </a:r>
            <a:r>
              <a:rPr lang="en-US" sz="20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food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07" name="CustomShape 6"/>
          <p:cNvSpPr/>
          <p:nvPr/>
        </p:nvSpPr>
        <p:spPr>
          <a:xfrm>
            <a:off x="642600" y="4137120"/>
            <a:ext cx="7713360" cy="7124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Демонстрационный доступ для ознакомления с возможностями отраслевого решения доступен по адресу: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08" name="CustomShape 7"/>
          <p:cNvSpPr/>
          <p:nvPr/>
        </p:nvSpPr>
        <p:spPr>
          <a:xfrm>
            <a:off x="952200" y="4898880"/>
            <a:ext cx="7094160" cy="355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455400"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https://cloud.1c-rating.kz/try_close.php?id=170118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09" name="CustomShape 8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Спасибо за внимание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510" name="Рисунок 5_54"/>
          <p:cNvPicPr/>
          <p:nvPr/>
        </p:nvPicPr>
        <p:blipFill>
          <a:blip r:embed="rId2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511" name="Рисунок 5_55"/>
          <p:cNvPicPr/>
          <p:nvPr/>
        </p:nvPicPr>
        <p:blipFill>
          <a:blip r:embed="rId2"/>
          <a:stretch/>
        </p:blipFill>
        <p:spPr>
          <a:xfrm>
            <a:off x="540000" y="1260000"/>
            <a:ext cx="718560" cy="949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Функциональные возможности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351291" y="661629"/>
            <a:ext cx="7955640" cy="558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50000"/>
              </a:lnSpc>
            </a:pPr>
            <a:endParaRPr lang="ru-RU" sz="1800" b="0" strike="noStrike" spc="-1" dirty="0">
              <a:latin typeface="Arial"/>
            </a:endParaRPr>
          </a:p>
          <a:p>
            <a:pPr marL="341280" indent="-339480" algn="just">
              <a:lnSpc>
                <a:spcPct val="150000"/>
              </a:lnSpc>
              <a:buSzPct val="107030"/>
              <a:buBlip>
                <a:blip r:embed="rId2"/>
              </a:buBlip>
            </a:pPr>
            <a:r>
              <a:rPr lang="ru-RU" sz="19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Работа с неограниченным количеством меню;</a:t>
            </a:r>
            <a:endParaRPr lang="ru-RU" sz="1900" b="0" strike="noStrike" spc="-1" dirty="0">
              <a:latin typeface="Arial"/>
            </a:endParaRPr>
          </a:p>
          <a:p>
            <a:pPr marL="341280" indent="-339480" algn="just">
              <a:lnSpc>
                <a:spcPct val="150000"/>
              </a:lnSpc>
              <a:buSzPct val="107030"/>
              <a:buBlip>
                <a:blip r:embed="rId2"/>
              </a:buBlip>
            </a:pPr>
            <a:r>
              <a:rPr lang="ru-RU" sz="19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Поддержка комплексных обедов;</a:t>
            </a:r>
            <a:endParaRPr lang="ru-RU" sz="1900" b="0" strike="noStrike" spc="-1" dirty="0">
              <a:latin typeface="Arial"/>
            </a:endParaRPr>
          </a:p>
          <a:p>
            <a:pPr marL="341280" indent="-339480" algn="just">
              <a:lnSpc>
                <a:spcPct val="150000"/>
              </a:lnSpc>
              <a:buSzPct val="107030"/>
              <a:buBlip>
                <a:blip r:embed="rId2"/>
              </a:buBlip>
            </a:pPr>
            <a:r>
              <a:rPr lang="ru-RU" sz="19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Отображение заказов на карте зала;</a:t>
            </a:r>
            <a:endParaRPr lang="ru-RU" sz="1900" b="0" strike="noStrike" spc="-1" dirty="0">
              <a:latin typeface="Arial"/>
            </a:endParaRPr>
          </a:p>
          <a:p>
            <a:pPr marL="341280" indent="-339480" algn="just">
              <a:lnSpc>
                <a:spcPct val="150000"/>
              </a:lnSpc>
              <a:buSzPct val="107030"/>
              <a:buBlip>
                <a:blip r:embed="rId2"/>
              </a:buBlip>
            </a:pPr>
            <a:r>
              <a:rPr lang="ru-RU" sz="19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Отслеживание заказа на всех этапах обслуживания;</a:t>
            </a:r>
            <a:endParaRPr lang="ru-RU" sz="1900" b="0" strike="noStrike" spc="-1" dirty="0">
              <a:latin typeface="Arial"/>
            </a:endParaRPr>
          </a:p>
          <a:p>
            <a:pPr marL="341280" indent="-339480" algn="just">
              <a:lnSpc>
                <a:spcPct val="150000"/>
              </a:lnSpc>
              <a:buSzPct val="107030"/>
              <a:buBlip>
                <a:blip r:embed="rId2"/>
              </a:buBlip>
            </a:pPr>
            <a:r>
              <a:rPr lang="ru-RU" sz="19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Подбор в заказ горячими клавишами, поиск по наименованию и по </a:t>
            </a:r>
            <a:r>
              <a:rPr lang="ru-RU" sz="1900" b="1" strike="noStrike" spc="-1" dirty="0" err="1">
                <a:solidFill>
                  <a:srgbClr val="002060"/>
                </a:solidFill>
                <a:latin typeface="Microsoft Sans Serif"/>
                <a:ea typeface="DejaVu Sans"/>
              </a:rPr>
              <a:t>штрихкоду</a:t>
            </a:r>
            <a:r>
              <a:rPr lang="ru-RU" sz="19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;</a:t>
            </a:r>
            <a:endParaRPr lang="ru-RU" sz="1900" b="0" strike="noStrike" spc="-1" dirty="0">
              <a:latin typeface="Arial"/>
            </a:endParaRPr>
          </a:p>
          <a:p>
            <a:pPr marL="341280" indent="-339480" algn="just">
              <a:lnSpc>
                <a:spcPct val="150000"/>
              </a:lnSpc>
              <a:buSzPct val="107030"/>
              <a:buBlip>
                <a:blip r:embed="rId2"/>
              </a:buBlip>
            </a:pPr>
            <a:r>
              <a:rPr lang="ru-RU" sz="19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Перенос позиций заказа;</a:t>
            </a:r>
            <a:endParaRPr lang="ru-RU" sz="1900" b="0" strike="noStrike" spc="-1" dirty="0">
              <a:latin typeface="Arial"/>
            </a:endParaRPr>
          </a:p>
          <a:p>
            <a:pPr marL="341280" indent="-339480" algn="just">
              <a:lnSpc>
                <a:spcPct val="150000"/>
              </a:lnSpc>
              <a:buSzPct val="107030"/>
              <a:buBlip>
                <a:blip r:embed="rId2"/>
              </a:buBlip>
            </a:pPr>
            <a:r>
              <a:rPr lang="ru-RU" sz="19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Гибкая система скидок/наценок;</a:t>
            </a:r>
            <a:endParaRPr lang="ru-RU" sz="1900" b="0" strike="noStrike" spc="-1" dirty="0">
              <a:latin typeface="Arial"/>
            </a:endParaRPr>
          </a:p>
          <a:p>
            <a:pPr marL="341280" indent="-339480" algn="just">
              <a:lnSpc>
                <a:spcPct val="150000"/>
              </a:lnSpc>
              <a:buSzPct val="107030"/>
              <a:buBlip>
                <a:blip r:embed="rId2"/>
              </a:buBlip>
            </a:pPr>
            <a:r>
              <a:rPr lang="ru-RU" sz="19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Поддержка дисконтных и бонусных карт;</a:t>
            </a:r>
            <a:endParaRPr lang="ru-RU" sz="19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900" b="0" strike="noStrike" spc="-1" dirty="0"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1800000" y="4621920"/>
            <a:ext cx="7198560" cy="189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endParaRPr lang="ru-RU" sz="1800" b="0" strike="noStrike" spc="-1" dirty="0">
              <a:latin typeface="Arial"/>
            </a:endParaRPr>
          </a:p>
          <a:p>
            <a:pPr marL="216000" indent="-214560">
              <a:lnSpc>
                <a:spcPct val="150000"/>
              </a:lnSpc>
              <a:buSzPct val="107030"/>
              <a:buBlip>
                <a:blip r:embed="rId2"/>
              </a:buBlip>
            </a:pPr>
            <a:r>
              <a:rPr lang="ru-RU" sz="19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Расчет обслуживания процентом от заказа;</a:t>
            </a:r>
            <a:endParaRPr lang="ru-RU" sz="1900" b="0" strike="noStrike" spc="-1" dirty="0">
              <a:latin typeface="Arial"/>
            </a:endParaRPr>
          </a:p>
          <a:p>
            <a:pPr marL="216000" indent="-214560">
              <a:lnSpc>
                <a:spcPct val="150000"/>
              </a:lnSpc>
              <a:buSzPct val="107030"/>
              <a:buBlip>
                <a:blip r:embed="rId2"/>
              </a:buBlip>
            </a:pPr>
            <a:r>
              <a:rPr lang="ru-RU" sz="19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Печать марок на местах приготовления для уведомления о поступивших и отмененных заказах с перечнем блюд</a:t>
            </a:r>
            <a:r>
              <a:rPr lang="ru-RU" sz="1900" b="1" strike="noStrike" spc="-1" dirty="0" smtClean="0">
                <a:solidFill>
                  <a:srgbClr val="002060"/>
                </a:solidFill>
                <a:latin typeface="Microsoft Sans Serif"/>
                <a:ea typeface="DejaVu Sans"/>
              </a:rPr>
              <a:t>;</a:t>
            </a:r>
            <a:endParaRPr lang="ru-RU" sz="1900" b="0" strike="noStrike" spc="-1" dirty="0">
              <a:latin typeface="Arial"/>
            </a:endParaRPr>
          </a:p>
        </p:txBody>
      </p:sp>
      <p:pic>
        <p:nvPicPr>
          <p:cNvPr id="138" name="Рисунок 5_5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Функциональные возможности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266040" y="1056960"/>
            <a:ext cx="8732520" cy="539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1280" indent="-339480">
              <a:lnSpc>
                <a:spcPct val="150000"/>
              </a:lnSpc>
              <a:buSzPct val="100101"/>
              <a:buBlip>
                <a:blip r:embed="rId2"/>
              </a:buBlip>
            </a:pPr>
            <a:r>
              <a:rPr lang="ru-RU" sz="19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Печать </a:t>
            </a:r>
            <a:r>
              <a:rPr lang="ru-RU" sz="1900" b="1" strike="noStrike" spc="-1" dirty="0" err="1">
                <a:solidFill>
                  <a:srgbClr val="002060"/>
                </a:solidFill>
                <a:latin typeface="Microsoft Sans Serif"/>
                <a:ea typeface="DejaVu Sans"/>
              </a:rPr>
              <a:t>пречека</a:t>
            </a:r>
            <a:r>
              <a:rPr lang="ru-RU" sz="19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 (гостевого счета) для расчета с клиентами;</a:t>
            </a:r>
            <a:endParaRPr lang="ru-RU" sz="1900" b="0" strike="noStrike" spc="-1" dirty="0">
              <a:latin typeface="Arial"/>
            </a:endParaRPr>
          </a:p>
          <a:p>
            <a:pPr marL="341280" indent="-339480">
              <a:lnSpc>
                <a:spcPct val="150000"/>
              </a:lnSpc>
              <a:buSzPct val="100101"/>
              <a:buBlip>
                <a:blip r:embed="rId2"/>
              </a:buBlip>
            </a:pPr>
            <a:r>
              <a:rPr lang="ru-RU" sz="19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Поддержка монитора повара;</a:t>
            </a:r>
            <a:endParaRPr lang="ru-RU" sz="1900" b="0" strike="noStrike" spc="-1" dirty="0">
              <a:latin typeface="Arial"/>
            </a:endParaRPr>
          </a:p>
          <a:p>
            <a:pPr marL="341280" indent="-339480">
              <a:lnSpc>
                <a:spcPct val="150000"/>
              </a:lnSpc>
              <a:buSzPct val="100101"/>
              <a:buBlip>
                <a:blip r:embed="rId2"/>
              </a:buBlip>
            </a:pPr>
            <a:r>
              <a:rPr lang="ru-RU" sz="19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Бронирование столов, банкетов с </a:t>
            </a:r>
            <a:r>
              <a:rPr lang="ru-RU" sz="1900" b="1" strike="noStrike" spc="-1" dirty="0" err="1">
                <a:solidFill>
                  <a:srgbClr val="002060"/>
                </a:solidFill>
                <a:latin typeface="Microsoft Sans Serif"/>
                <a:ea typeface="DejaVu Sans"/>
              </a:rPr>
              <a:t>предзаказом</a:t>
            </a:r>
            <a:r>
              <a:rPr lang="ru-RU" sz="19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 и предоплатой</a:t>
            </a:r>
            <a:r>
              <a:rPr lang="ru-RU" sz="1900" b="1" strike="noStrike" spc="-1" dirty="0" smtClean="0">
                <a:solidFill>
                  <a:srgbClr val="002060"/>
                </a:solidFill>
                <a:latin typeface="Microsoft Sans Serif"/>
                <a:ea typeface="DejaVu Sans"/>
              </a:rPr>
              <a:t>;</a:t>
            </a:r>
          </a:p>
          <a:p>
            <a:pPr marL="341280" indent="-339480">
              <a:lnSpc>
                <a:spcPct val="150000"/>
              </a:lnSpc>
              <a:buSzPct val="100101"/>
              <a:buBlip>
                <a:blip r:embed="rId2"/>
              </a:buBlip>
            </a:pPr>
            <a:r>
              <a:rPr lang="ru-RU" sz="1900" b="1" spc="-1" dirty="0" smtClean="0">
                <a:solidFill>
                  <a:srgbClr val="002060"/>
                </a:solidFill>
                <a:latin typeface="Microsoft Sans Serif"/>
                <a:ea typeface="DejaVu Sans"/>
              </a:rPr>
              <a:t>Возврат заказов/чеков;</a:t>
            </a:r>
            <a:endParaRPr lang="ru-RU" sz="1900" b="0" strike="noStrike" spc="-1" dirty="0">
              <a:latin typeface="Arial"/>
            </a:endParaRPr>
          </a:p>
          <a:p>
            <a:pPr marL="341280" indent="-339480">
              <a:lnSpc>
                <a:spcPct val="150000"/>
              </a:lnSpc>
              <a:buSzPct val="100101"/>
              <a:buBlip>
                <a:blip r:embed="rId2"/>
              </a:buBlip>
            </a:pPr>
            <a:r>
              <a:rPr lang="ru-RU" sz="19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Закрытие кассовой смены с формированием </a:t>
            </a:r>
            <a:r>
              <a:rPr lang="ru-RU" sz="1900" b="1" strike="noStrike" spc="-1" dirty="0" smtClean="0">
                <a:solidFill>
                  <a:srgbClr val="002060"/>
                </a:solidFill>
                <a:latin typeface="Microsoft Sans Serif"/>
                <a:ea typeface="DejaVu Sans"/>
              </a:rPr>
              <a:t>документа с </a:t>
            </a:r>
            <a:r>
              <a:rPr lang="ru-RU" sz="19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данными по всей реализованной за смену продукцией;</a:t>
            </a:r>
            <a:endParaRPr lang="ru-RU" sz="1900" b="0" strike="noStrike" spc="-1" dirty="0">
              <a:latin typeface="Arial"/>
            </a:endParaRPr>
          </a:p>
          <a:p>
            <a:pPr marL="341280" indent="-339480">
              <a:lnSpc>
                <a:spcPct val="150000"/>
              </a:lnSpc>
              <a:buSzPct val="100101"/>
              <a:buBlip>
                <a:blip r:embed="rId2"/>
              </a:buBlip>
            </a:pPr>
            <a:r>
              <a:rPr lang="ru-RU" sz="19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Формирование x и z-отчетов на фискальном регистраторе;</a:t>
            </a:r>
            <a:endParaRPr lang="ru-RU" sz="1900" b="0" strike="noStrike" spc="-1" dirty="0">
              <a:latin typeface="Arial"/>
            </a:endParaRPr>
          </a:p>
          <a:p>
            <a:pPr marL="341280" indent="-339480">
              <a:lnSpc>
                <a:spcPct val="150000"/>
              </a:lnSpc>
              <a:buSzPct val="100101"/>
              <a:buBlip>
                <a:blip r:embed="rId2"/>
              </a:buBlip>
            </a:pPr>
            <a:r>
              <a:rPr lang="ru-RU" sz="19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Быстрая смена пользователей в одном сеансе 1С:Предприятия;</a:t>
            </a:r>
            <a:endParaRPr lang="ru-RU" sz="1900" b="0" strike="noStrike" spc="-1" dirty="0"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1800000" y="4557686"/>
            <a:ext cx="7344000" cy="22175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4560">
              <a:lnSpc>
                <a:spcPct val="150000"/>
              </a:lnSpc>
              <a:buSzPct val="100101"/>
              <a:buBlip>
                <a:blip r:embed="rId2"/>
              </a:buBlip>
            </a:pPr>
            <a:r>
              <a:rPr lang="ru-RU" sz="19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Гибкая настройка прав пользователей;</a:t>
            </a:r>
            <a:endParaRPr lang="ru-RU" sz="1900" b="0" strike="noStrike" spc="-1" dirty="0">
              <a:latin typeface="Arial"/>
            </a:endParaRPr>
          </a:p>
          <a:p>
            <a:pPr marL="216000" indent="-214560">
              <a:lnSpc>
                <a:spcPct val="150000"/>
              </a:lnSpc>
              <a:buSzPct val="100101"/>
              <a:buBlip>
                <a:blip r:embed="rId2"/>
              </a:buBlip>
            </a:pPr>
            <a:r>
              <a:rPr lang="ru-RU" sz="19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Автоблокировка рабочего места кассира по бездействию;</a:t>
            </a:r>
            <a:endParaRPr lang="ru-RU" sz="1900" b="0" strike="noStrike" spc="-1" dirty="0">
              <a:latin typeface="Arial"/>
            </a:endParaRPr>
          </a:p>
          <a:p>
            <a:pPr marL="216000" indent="-214560">
              <a:lnSpc>
                <a:spcPct val="150000"/>
              </a:lnSpc>
              <a:buSzPct val="100101"/>
              <a:buBlip>
                <a:blip r:embed="rId2"/>
              </a:buBlip>
            </a:pPr>
            <a:r>
              <a:rPr lang="ru-RU" sz="1900" b="1" strike="noStrike" spc="-1" dirty="0">
                <a:solidFill>
                  <a:srgbClr val="002060"/>
                </a:solidFill>
                <a:latin typeface="Microsoft Sans Serif"/>
                <a:ea typeface="DejaVu Sans"/>
              </a:rPr>
              <a:t>Открытие, распечатка и закрытие маршрутных листов курьеров.</a:t>
            </a:r>
            <a:endParaRPr lang="ru-RU" sz="1900" b="0" strike="noStrike" spc="-1" dirty="0">
              <a:latin typeface="Arial"/>
            </a:endParaRPr>
          </a:p>
        </p:txBody>
      </p:sp>
      <p:pic>
        <p:nvPicPr>
          <p:cNvPr id="142" name="Рисунок 5_6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-5040" y="5058000"/>
            <a:ext cx="1973880" cy="17982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Line 2"/>
          <p:cNvSpPr/>
          <p:nvPr/>
        </p:nvSpPr>
        <p:spPr>
          <a:xfrm>
            <a:off x="6853320" y="3277440"/>
            <a:ext cx="34920" cy="239076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Line 3"/>
          <p:cNvSpPr/>
          <p:nvPr/>
        </p:nvSpPr>
        <p:spPr>
          <a:xfrm flipH="1">
            <a:off x="2503800" y="3244320"/>
            <a:ext cx="11880" cy="245700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4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Режимы работы конфигурации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47" name="CustomShape 5"/>
          <p:cNvSpPr/>
          <p:nvPr/>
        </p:nvSpPr>
        <p:spPr>
          <a:xfrm>
            <a:off x="2892240" y="1221840"/>
            <a:ext cx="3411360" cy="878400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0">
            <a:solidFill>
              <a:srgbClr val="FFFF00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1С-Рейтинг: Ресторан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48" name="CustomShape 6"/>
          <p:cNvSpPr/>
          <p:nvPr/>
        </p:nvSpPr>
        <p:spPr>
          <a:xfrm>
            <a:off x="1366920" y="2532240"/>
            <a:ext cx="2754720" cy="719280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0">
            <a:solidFill>
              <a:srgbClr val="54C408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Администрирование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49" name="CustomShape 7"/>
          <p:cNvSpPr/>
          <p:nvPr/>
        </p:nvSpPr>
        <p:spPr>
          <a:xfrm>
            <a:off x="5260680" y="2549160"/>
            <a:ext cx="2754720" cy="719280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0">
            <a:solidFill>
              <a:srgbClr val="54C408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Режим продаж (РМК)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50" name="Line 8"/>
          <p:cNvSpPr/>
          <p:nvPr/>
        </p:nvSpPr>
        <p:spPr>
          <a:xfrm>
            <a:off x="5688000" y="2126520"/>
            <a:ext cx="263520" cy="41220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Line 9"/>
          <p:cNvSpPr/>
          <p:nvPr/>
        </p:nvSpPr>
        <p:spPr>
          <a:xfrm flipH="1">
            <a:off x="3373200" y="2101680"/>
            <a:ext cx="308160" cy="43020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10"/>
          <p:cNvSpPr/>
          <p:nvPr/>
        </p:nvSpPr>
        <p:spPr>
          <a:xfrm>
            <a:off x="334080" y="3666600"/>
            <a:ext cx="1163880" cy="71928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0">
            <a:solidFill>
              <a:srgbClr val="66FF99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настройка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РМК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53" name="CustomShape 11"/>
          <p:cNvSpPr/>
          <p:nvPr/>
        </p:nvSpPr>
        <p:spPr>
          <a:xfrm>
            <a:off x="2892240" y="4674600"/>
            <a:ext cx="1163880" cy="71928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0">
            <a:solidFill>
              <a:srgbClr val="66FF99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получение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отчетов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54" name="CustomShape 12"/>
          <p:cNvSpPr/>
          <p:nvPr/>
        </p:nvSpPr>
        <p:spPr>
          <a:xfrm>
            <a:off x="3544920" y="3666600"/>
            <a:ext cx="1163880" cy="71928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0">
            <a:solidFill>
              <a:srgbClr val="66FF99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создание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меню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55" name="CustomShape 13"/>
          <p:cNvSpPr/>
          <p:nvPr/>
        </p:nvSpPr>
        <p:spPr>
          <a:xfrm>
            <a:off x="1902600" y="3666600"/>
            <a:ext cx="1323720" cy="71928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0">
            <a:solidFill>
              <a:srgbClr val="66FF99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настройка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прав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пользователей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156" name="CustomShape 14"/>
          <p:cNvSpPr/>
          <p:nvPr/>
        </p:nvSpPr>
        <p:spPr>
          <a:xfrm>
            <a:off x="4917240" y="3683520"/>
            <a:ext cx="1163880" cy="71928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0">
            <a:solidFill>
              <a:srgbClr val="66FF99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бронирование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57" name="CustomShape 15"/>
          <p:cNvSpPr/>
          <p:nvPr/>
        </p:nvSpPr>
        <p:spPr>
          <a:xfrm>
            <a:off x="941760" y="4674600"/>
            <a:ext cx="1163880" cy="72648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0">
            <a:solidFill>
              <a:srgbClr val="66FF99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обмен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данными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58" name="CustomShape 16"/>
          <p:cNvSpPr/>
          <p:nvPr/>
        </p:nvSpPr>
        <p:spPr>
          <a:xfrm>
            <a:off x="7793640" y="3666600"/>
            <a:ext cx="1163880" cy="71928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0">
            <a:solidFill>
              <a:srgbClr val="66FF99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возврат и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перенос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 заказа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59" name="CustomShape 17"/>
          <p:cNvSpPr/>
          <p:nvPr/>
        </p:nvSpPr>
        <p:spPr>
          <a:xfrm>
            <a:off x="1773360" y="5692680"/>
            <a:ext cx="1518120" cy="71928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0">
            <a:solidFill>
              <a:srgbClr val="66FF99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версионирование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объектов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160" name="Line 18"/>
          <p:cNvSpPr/>
          <p:nvPr/>
        </p:nvSpPr>
        <p:spPr>
          <a:xfrm flipH="1">
            <a:off x="1559520" y="3277440"/>
            <a:ext cx="410760" cy="136692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Line 19"/>
          <p:cNvSpPr/>
          <p:nvPr/>
        </p:nvSpPr>
        <p:spPr>
          <a:xfrm flipH="1">
            <a:off x="1173960" y="3269880"/>
            <a:ext cx="536760" cy="41328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Line 20"/>
          <p:cNvSpPr/>
          <p:nvPr/>
        </p:nvSpPr>
        <p:spPr>
          <a:xfrm>
            <a:off x="3681360" y="3277440"/>
            <a:ext cx="280080" cy="38880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Line 21"/>
          <p:cNvSpPr/>
          <p:nvPr/>
        </p:nvSpPr>
        <p:spPr>
          <a:xfrm>
            <a:off x="3330360" y="3269880"/>
            <a:ext cx="145080" cy="137448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22"/>
          <p:cNvSpPr/>
          <p:nvPr/>
        </p:nvSpPr>
        <p:spPr>
          <a:xfrm>
            <a:off x="6305400" y="5701680"/>
            <a:ext cx="1163880" cy="71928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0">
            <a:solidFill>
              <a:srgbClr val="66FF99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закрытие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смены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65" name="CustomShape 23"/>
          <p:cNvSpPr/>
          <p:nvPr/>
        </p:nvSpPr>
        <p:spPr>
          <a:xfrm>
            <a:off x="6349680" y="3683520"/>
            <a:ext cx="1163880" cy="71928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0">
            <a:solidFill>
              <a:srgbClr val="66FF99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303030"/>
                </a:solidFill>
                <a:latin typeface="Microsoft Sans Serif"/>
                <a:ea typeface="DejaVu Sans"/>
              </a:rPr>
              <a:t>оформление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303030"/>
                </a:solidFill>
                <a:latin typeface="Microsoft Sans Serif"/>
                <a:ea typeface="DejaVu Sans"/>
              </a:rPr>
              <a:t>нового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303030"/>
                </a:solidFill>
                <a:latin typeface="Microsoft Sans Serif"/>
                <a:ea typeface="DejaVu Sans"/>
              </a:rPr>
              <a:t>заказа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66" name="CustomShape 24"/>
          <p:cNvSpPr/>
          <p:nvPr/>
        </p:nvSpPr>
        <p:spPr>
          <a:xfrm>
            <a:off x="5485320" y="4641480"/>
            <a:ext cx="1185840" cy="72756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0">
            <a:solidFill>
              <a:srgbClr val="66FF99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скидки и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дисконтные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карты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67" name="CustomShape 25"/>
          <p:cNvSpPr/>
          <p:nvPr/>
        </p:nvSpPr>
        <p:spPr>
          <a:xfrm>
            <a:off x="7105680" y="4649760"/>
            <a:ext cx="1163880" cy="71928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0">
            <a:solidFill>
              <a:srgbClr val="66FF99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оплата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3A3A3A"/>
                </a:solidFill>
                <a:latin typeface="Microsoft Sans Serif"/>
                <a:ea typeface="DejaVu Sans"/>
              </a:rPr>
              <a:t>заказа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pic>
        <p:nvPicPr>
          <p:cNvPr id="168" name="Рисунок 83"/>
          <p:cNvPicPr/>
          <p:nvPr/>
        </p:nvPicPr>
        <p:blipFill>
          <a:blip r:embed="rId3"/>
          <a:stretch/>
        </p:blipFill>
        <p:spPr>
          <a:xfrm>
            <a:off x="5434200" y="3283200"/>
            <a:ext cx="489240" cy="381240"/>
          </a:xfrm>
          <a:prstGeom prst="rect">
            <a:avLst/>
          </a:prstGeom>
          <a:ln w="0">
            <a:noFill/>
          </a:ln>
        </p:spPr>
      </p:pic>
      <p:sp>
        <p:nvSpPr>
          <p:cNvPr id="169" name="Line 26"/>
          <p:cNvSpPr/>
          <p:nvPr/>
        </p:nvSpPr>
        <p:spPr>
          <a:xfrm flipH="1">
            <a:off x="6140520" y="3305520"/>
            <a:ext cx="213480" cy="133560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Line 27"/>
          <p:cNvSpPr/>
          <p:nvPr/>
        </p:nvSpPr>
        <p:spPr>
          <a:xfrm>
            <a:off x="7793640" y="3279960"/>
            <a:ext cx="453240" cy="38628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Line 28"/>
          <p:cNvSpPr/>
          <p:nvPr/>
        </p:nvSpPr>
        <p:spPr>
          <a:xfrm>
            <a:off x="7465320" y="3303360"/>
            <a:ext cx="266760" cy="134892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2" name="Рисунок 5_7"/>
          <p:cNvPicPr/>
          <p:nvPr/>
        </p:nvPicPr>
        <p:blipFill>
          <a:blip r:embed="rId4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0" y="61560"/>
            <a:ext cx="501444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00"/>
                </a:solidFill>
                <a:latin typeface="Microsoft Sans Serif"/>
                <a:ea typeface="DejaVu Sans"/>
              </a:rPr>
              <a:t>Режим продаж (РМК)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345960" y="1338120"/>
            <a:ext cx="2272320" cy="394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000" indent="-34020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2"/>
              </a:buBlip>
            </a:pP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Интерфейс</a:t>
            </a:r>
            <a:r>
              <a:rPr lang="ru-RU" sz="18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оптимизирован для работы как </a:t>
            </a:r>
            <a:r>
              <a:rPr lang="ru-RU" sz="18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с сенсорным монитором</a:t>
            </a: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, так и управлением с помощью </a:t>
            </a:r>
            <a:r>
              <a:rPr lang="ru-RU" sz="1800" b="1" strike="noStrike" spc="-1">
                <a:solidFill>
                  <a:srgbClr val="FF0000"/>
                </a:solidFill>
                <a:latin typeface="Microsoft Sans Serif"/>
                <a:ea typeface="DejaVu Sans"/>
              </a:rPr>
              <a:t>мыши и клавиатуры</a:t>
            </a:r>
            <a:r>
              <a:rPr lang="ru-RU" sz="1800" b="1" strike="noStrike" spc="-1">
                <a:solidFill>
                  <a:srgbClr val="002060"/>
                </a:solidFill>
                <a:latin typeface="Microsoft Sans Serif"/>
                <a:ea typeface="DejaVu Sans"/>
              </a:rPr>
              <a:t>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78" name="Рисунок 5_8"/>
          <p:cNvPicPr/>
          <p:nvPr/>
        </p:nvPicPr>
        <p:blipFill>
          <a:blip r:embed="rId3"/>
          <a:stretch/>
        </p:blipFill>
        <p:spPr>
          <a:xfrm>
            <a:off x="8640000" y="99000"/>
            <a:ext cx="358560" cy="47412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23" y="1248699"/>
            <a:ext cx="6038138" cy="28794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280" y="3233488"/>
            <a:ext cx="3153548" cy="30664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D4D4D"/>
      </a:dk2>
      <a:lt2>
        <a:srgbClr val="91A917"/>
      </a:lt2>
      <a:accent1>
        <a:srgbClr val="CAE331"/>
      </a:accent1>
      <a:accent2>
        <a:srgbClr val="B1C022"/>
      </a:accent2>
      <a:accent3>
        <a:srgbClr val="FFFFFF"/>
      </a:accent3>
      <a:accent4>
        <a:srgbClr val="404040"/>
      </a:accent4>
      <a:accent5>
        <a:srgbClr val="E1EFAD"/>
      </a:accent5>
      <a:accent6>
        <a:srgbClr val="A0AE1E"/>
      </a:accent6>
      <a:hlink>
        <a:srgbClr val="DFE779"/>
      </a:hlink>
      <a:folHlink>
        <a:srgbClr val="DDDDD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D4D4D"/>
      </a:dk2>
      <a:lt2>
        <a:srgbClr val="91A917"/>
      </a:lt2>
      <a:accent1>
        <a:srgbClr val="CAE331"/>
      </a:accent1>
      <a:accent2>
        <a:srgbClr val="B1C022"/>
      </a:accent2>
      <a:accent3>
        <a:srgbClr val="FFFFFF"/>
      </a:accent3>
      <a:accent4>
        <a:srgbClr val="404040"/>
      </a:accent4>
      <a:accent5>
        <a:srgbClr val="E1EFAD"/>
      </a:accent5>
      <a:accent6>
        <a:srgbClr val="A0AE1E"/>
      </a:accent6>
      <a:hlink>
        <a:srgbClr val="DFE779"/>
      </a:hlink>
      <a:folHlink>
        <a:srgbClr val="DDDDD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D4D4D"/>
      </a:dk2>
      <a:lt2>
        <a:srgbClr val="91A917"/>
      </a:lt2>
      <a:accent1>
        <a:srgbClr val="CAE331"/>
      </a:accent1>
      <a:accent2>
        <a:srgbClr val="B1C022"/>
      </a:accent2>
      <a:accent3>
        <a:srgbClr val="FFFFFF"/>
      </a:accent3>
      <a:accent4>
        <a:srgbClr val="404040"/>
      </a:accent4>
      <a:accent5>
        <a:srgbClr val="E1EFAD"/>
      </a:accent5>
      <a:accent6>
        <a:srgbClr val="A0AE1E"/>
      </a:accent6>
      <a:hlink>
        <a:srgbClr val="DFE779"/>
      </a:hlink>
      <a:folHlink>
        <a:srgbClr val="DDDDD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5038</TotalTime>
  <Words>1753</Words>
  <Application>Microsoft Office PowerPoint</Application>
  <PresentationFormat>Экран (4:3)</PresentationFormat>
  <Paragraphs>411</Paragraphs>
  <Slides>55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55</vt:i4>
      </vt:variant>
    </vt:vector>
  </HeadingPairs>
  <TitlesOfParts>
    <vt:vector size="63" baseType="lpstr">
      <vt:lpstr>Arial</vt:lpstr>
      <vt:lpstr>DejaVu Sans</vt:lpstr>
      <vt:lpstr>Microsoft Sans Serif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Ольга Е. Жукова</dc:creator>
  <dc:description/>
  <cp:lastModifiedBy>Наталья Б. Черевко</cp:lastModifiedBy>
  <cp:revision>441</cp:revision>
  <dcterms:created xsi:type="dcterms:W3CDTF">2014-10-16T05:18:14Z</dcterms:created>
  <dcterms:modified xsi:type="dcterms:W3CDTF">2022-10-06T09:07:46Z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55</vt:i4>
  </property>
</Properties>
</file>